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1318" r:id="rId3"/>
    <p:sldId id="1302" r:id="rId4"/>
    <p:sldId id="1316" r:id="rId5"/>
    <p:sldId id="1317" r:id="rId6"/>
    <p:sldId id="1320" r:id="rId7"/>
    <p:sldId id="1321" r:id="rId8"/>
    <p:sldId id="1322" r:id="rId9"/>
    <p:sldId id="1324" r:id="rId10"/>
    <p:sldId id="1323" r:id="rId11"/>
    <p:sldId id="1325" r:id="rId12"/>
    <p:sldId id="1345" r:id="rId13"/>
    <p:sldId id="1348" r:id="rId14"/>
    <p:sldId id="1347" r:id="rId15"/>
    <p:sldId id="1343" r:id="rId16"/>
    <p:sldId id="1327" r:id="rId17"/>
    <p:sldId id="1351" r:id="rId18"/>
    <p:sldId id="1350" r:id="rId19"/>
    <p:sldId id="1330" r:id="rId20"/>
    <p:sldId id="1332" r:id="rId21"/>
    <p:sldId id="1337" r:id="rId22"/>
    <p:sldId id="1338" r:id="rId23"/>
    <p:sldId id="1339" r:id="rId24"/>
    <p:sldId id="1340" r:id="rId25"/>
    <p:sldId id="1352" r:id="rId26"/>
    <p:sldId id="131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/eBqRc97m5V0Eq9f4C9kdg==" hashData="P5iXZO/BY+dfO45nNjeH1+XQziw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D05BF-360E-46B3-8631-B5BFEEC33979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FBBA3-5EA1-4200-8A1F-766CB7CA7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62C9-D71E-4D58-A96D-0CF6BF9254C7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FA0B-2058-4066-8C80-D079A8E9EC91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F2D-8C56-4299-812C-9CE788B5E2FD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7FA4-8B9A-49CC-9B5F-E68D8C577C7B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760A-0648-4BA5-A84D-6755AC294B38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F855-CA33-4FBB-9788-8CDDDF616BCC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4F6-8E34-4CD2-B25A-9391742BF977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6363-D9C5-4CB4-A7ED-E95132004DB0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A5685-BF33-4C55-B572-86E579D3CB10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C8C-09BC-41DB-BCC7-293F2449BE20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6B160-88CC-4104-AA89-7BC0EF2AF9BB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PHỔ NHAU CÀI RĂNG LƯỢC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4000" b="1" dirty="0" err="1" smtClean="0">
                <a:solidFill>
                  <a:srgbClr val="0070C0"/>
                </a:solidFill>
              </a:rPr>
              <a:t>Sinh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lý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bệnh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5029200"/>
            <a:ext cx="3657600" cy="838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Ts. Bs.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Phan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Trung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Hòa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BV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Từ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Dũ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- TPHCM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l="12119" r="9114"/>
          <a:stretch>
            <a:fillRect/>
          </a:stretch>
        </p:blipFill>
        <p:spPr bwMode="auto">
          <a:xfrm rot="5400000">
            <a:off x="1935499" y="4084301"/>
            <a:ext cx="1485275" cy="1393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4B4-0AE5-4FD3-8F62-BB1E2E081B8A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Sinh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bệnh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7637"/>
            <a:ext cx="4572000" cy="4525963"/>
          </a:xfrm>
        </p:spPr>
        <p:txBody>
          <a:bodyPr>
            <a:norm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 startAt="2"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thành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bánh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nhau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CRL</a:t>
            </a:r>
          </a:p>
          <a:p>
            <a:pPr marL="914400" lvl="1" indent="-514350">
              <a:buNone/>
            </a:pPr>
            <a:r>
              <a:rPr lang="en-US" sz="2400" dirty="0" err="1" smtClean="0"/>
              <a:t>Giả</a:t>
            </a:r>
            <a:r>
              <a:rPr lang="en-US" sz="2400" dirty="0" smtClean="0"/>
              <a:t> </a:t>
            </a:r>
            <a:r>
              <a:rPr lang="en-US" sz="2400" dirty="0" err="1" smtClean="0"/>
              <a:t>thuyết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phổ</a:t>
            </a:r>
            <a:r>
              <a:rPr lang="en-US" sz="2400" dirty="0" smtClean="0"/>
              <a:t> CRL :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err="1" smtClean="0"/>
              <a:t>Bất</a:t>
            </a:r>
            <a:r>
              <a:rPr lang="en-US" sz="2400" dirty="0" smtClean="0"/>
              <a:t> </a:t>
            </a:r>
            <a:r>
              <a:rPr lang="en-US" sz="2400" dirty="0" err="1" smtClean="0"/>
              <a:t>thường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NBN (</a:t>
            </a:r>
            <a:r>
              <a:rPr lang="en-US" sz="2400" dirty="0" err="1" smtClean="0"/>
              <a:t>cũ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) </a:t>
            </a:r>
            <a:endParaRPr lang="en-US" dirty="0" smtClean="0"/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 smtClean="0"/>
              <a:t>Khiếm</a:t>
            </a:r>
            <a:r>
              <a:rPr lang="en-US" dirty="0" smtClean="0"/>
              <a:t> </a:t>
            </a:r>
            <a:r>
              <a:rPr lang="en-US" dirty="0" err="1" smtClean="0"/>
              <a:t>khuyết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TC-NMTC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sẹo</a:t>
            </a:r>
            <a:r>
              <a:rPr lang="en-US" dirty="0" smtClean="0"/>
              <a:t> </a:t>
            </a:r>
            <a:r>
              <a:rPr lang="en-US" dirty="0" err="1" smtClean="0"/>
              <a:t>mổ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xâm</a:t>
            </a:r>
            <a:r>
              <a:rPr lang="en-US" dirty="0" smtClean="0"/>
              <a:t> </a:t>
            </a:r>
            <a:r>
              <a:rPr lang="en-US" dirty="0" err="1" smtClean="0"/>
              <a:t>lấn</a:t>
            </a:r>
            <a:r>
              <a:rPr lang="en-US" dirty="0" smtClean="0"/>
              <a:t> </a:t>
            </a:r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gai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NBN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57150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</a:rPr>
              <a:t>- </a:t>
            </a:r>
            <a:r>
              <a:rPr lang="en-US" sz="1400" i="1" dirty="0" err="1" smtClean="0">
                <a:solidFill>
                  <a:srgbClr val="002060"/>
                </a:solidFill>
              </a:rPr>
              <a:t>Khong</a:t>
            </a:r>
            <a:r>
              <a:rPr lang="en-US" sz="1400" i="1" dirty="0" smtClean="0">
                <a:solidFill>
                  <a:srgbClr val="002060"/>
                </a:solidFill>
              </a:rPr>
              <a:t> TY, Robertson WB. Placenta </a:t>
            </a:r>
            <a:r>
              <a:rPr lang="en-US" sz="1400" i="1" dirty="0" err="1" smtClean="0">
                <a:solidFill>
                  <a:srgbClr val="002060"/>
                </a:solidFill>
              </a:rPr>
              <a:t>creta</a:t>
            </a:r>
            <a:r>
              <a:rPr lang="en-US" sz="1400" i="1" dirty="0" smtClean="0">
                <a:solidFill>
                  <a:srgbClr val="002060"/>
                </a:solidFill>
              </a:rPr>
              <a:t> and placenta </a:t>
            </a:r>
            <a:r>
              <a:rPr lang="en-US" sz="1400" i="1" dirty="0" err="1" smtClean="0">
                <a:solidFill>
                  <a:srgbClr val="002060"/>
                </a:solidFill>
              </a:rPr>
              <a:t>praevia</a:t>
            </a:r>
            <a:r>
              <a:rPr lang="en-US" sz="1400" i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 err="1" smtClean="0">
                <a:solidFill>
                  <a:srgbClr val="002060"/>
                </a:solidFill>
              </a:rPr>
              <a:t>creta</a:t>
            </a:r>
            <a:r>
              <a:rPr lang="en-US" sz="1400" i="1" dirty="0" smtClean="0">
                <a:solidFill>
                  <a:srgbClr val="002060"/>
                </a:solidFill>
              </a:rPr>
              <a:t>. Placenta. 1987;8:399–409.</a:t>
            </a:r>
          </a:p>
          <a:p>
            <a:r>
              <a:rPr lang="en-US" sz="1400" i="1" dirty="0" smtClean="0">
                <a:solidFill>
                  <a:srgbClr val="002060"/>
                </a:solidFill>
              </a:rPr>
              <a:t>- </a:t>
            </a:r>
            <a:r>
              <a:rPr lang="en-US" sz="1400" i="1" dirty="0" err="1" smtClean="0">
                <a:solidFill>
                  <a:srgbClr val="002060"/>
                </a:solidFill>
              </a:rPr>
              <a:t>Khong</a:t>
            </a:r>
            <a:r>
              <a:rPr lang="en-US" sz="1400" i="1" dirty="0" smtClean="0">
                <a:solidFill>
                  <a:srgbClr val="002060"/>
                </a:solidFill>
              </a:rPr>
              <a:t> TY. The pathology of placenta </a:t>
            </a:r>
            <a:r>
              <a:rPr lang="en-US" sz="1400" i="1" dirty="0" err="1" smtClean="0">
                <a:solidFill>
                  <a:srgbClr val="002060"/>
                </a:solidFill>
              </a:rPr>
              <a:t>accreta</a:t>
            </a:r>
            <a:r>
              <a:rPr lang="en-US" sz="1400" i="1" dirty="0" smtClean="0">
                <a:solidFill>
                  <a:srgbClr val="002060"/>
                </a:solidFill>
              </a:rPr>
              <a:t>, a worldwide epidemic. J </a:t>
            </a:r>
            <a:r>
              <a:rPr lang="en-US" sz="1400" i="1" dirty="0" err="1" smtClean="0">
                <a:solidFill>
                  <a:srgbClr val="002060"/>
                </a:solidFill>
              </a:rPr>
              <a:t>Clin</a:t>
            </a:r>
            <a:r>
              <a:rPr lang="en-US" sz="1400" i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 err="1" smtClean="0">
                <a:solidFill>
                  <a:srgbClr val="002060"/>
                </a:solidFill>
              </a:rPr>
              <a:t>Pathol</a:t>
            </a:r>
            <a:r>
              <a:rPr lang="en-US" sz="1400" i="1" dirty="0" smtClean="0">
                <a:solidFill>
                  <a:srgbClr val="002060"/>
                </a:solidFill>
              </a:rPr>
              <a:t>. 2008;61:1243–1246.</a:t>
            </a:r>
          </a:p>
          <a:p>
            <a:r>
              <a:rPr lang="en-US" sz="1400" i="1" dirty="0" smtClean="0">
                <a:solidFill>
                  <a:srgbClr val="002060"/>
                </a:solidFill>
              </a:rPr>
              <a:t>- Kim KR, Jun SY, Kim JY, Ro JY. Implantation site intermediate </a:t>
            </a:r>
            <a:r>
              <a:rPr lang="en-US" sz="1400" i="1" dirty="0" err="1" smtClean="0">
                <a:solidFill>
                  <a:srgbClr val="002060"/>
                </a:solidFill>
              </a:rPr>
              <a:t>trophoblast</a:t>
            </a:r>
            <a:r>
              <a:rPr lang="en-US" sz="1400" i="1" dirty="0" smtClean="0">
                <a:solidFill>
                  <a:srgbClr val="002060"/>
                </a:solidFill>
              </a:rPr>
              <a:t> in placenta </a:t>
            </a:r>
            <a:r>
              <a:rPr lang="en-US" sz="1400" i="1" dirty="0" err="1" smtClean="0">
                <a:solidFill>
                  <a:srgbClr val="002060"/>
                </a:solidFill>
              </a:rPr>
              <a:t>cretas</a:t>
            </a:r>
            <a:r>
              <a:rPr lang="en-US" sz="1400" i="1" dirty="0" smtClean="0">
                <a:solidFill>
                  <a:srgbClr val="002060"/>
                </a:solidFill>
              </a:rPr>
              <a:t>. Mod </a:t>
            </a:r>
          </a:p>
          <a:p>
            <a:r>
              <a:rPr lang="en-US" sz="1400" i="1" dirty="0" err="1" smtClean="0">
                <a:solidFill>
                  <a:srgbClr val="002060"/>
                </a:solidFill>
              </a:rPr>
              <a:t>Pathol</a:t>
            </a:r>
            <a:r>
              <a:rPr lang="en-US" sz="1400" i="1" dirty="0" smtClean="0">
                <a:solidFill>
                  <a:srgbClr val="002060"/>
                </a:solidFill>
              </a:rPr>
              <a:t>. 2004;17:1483–1490.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057400"/>
            <a:ext cx="379930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Sinh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bệnh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7"/>
            <a:ext cx="8001000" cy="4525963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 startAt="2"/>
            </a:pP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thành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bánh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nhau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CRL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1800" b="1" dirty="0" err="1" smtClean="0">
                <a:solidFill>
                  <a:srgbClr val="0070C0"/>
                </a:solidFill>
              </a:rPr>
              <a:t>Sự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làm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tổ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và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hình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thành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bánh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nhau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giai</a:t>
            </a:r>
            <a:r>
              <a:rPr lang="en-US" sz="1800" dirty="0" smtClean="0"/>
              <a:t> </a:t>
            </a:r>
            <a:r>
              <a:rPr lang="en-US" sz="1800" dirty="0" err="1" smtClean="0"/>
              <a:t>đoạn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thành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bánh</a:t>
            </a:r>
            <a:r>
              <a:rPr lang="en-US" sz="1800" dirty="0" smtClean="0"/>
              <a:t> </a:t>
            </a:r>
            <a:r>
              <a:rPr lang="en-US" sz="1800" dirty="0" err="1" smtClean="0"/>
              <a:t>nhau</a:t>
            </a:r>
            <a:r>
              <a:rPr lang="en-US" sz="1800" dirty="0" smtClean="0"/>
              <a:t> &gt; &lt; “</a:t>
            </a:r>
            <a:r>
              <a:rPr lang="en-US" sz="1800" dirty="0" err="1" smtClean="0"/>
              <a:t>hộp</a:t>
            </a:r>
            <a:r>
              <a:rPr lang="en-US" sz="1800" dirty="0" smtClean="0"/>
              <a:t> </a:t>
            </a:r>
            <a:r>
              <a:rPr lang="en-US" sz="1800" dirty="0" err="1" smtClean="0"/>
              <a:t>đen</a:t>
            </a:r>
            <a:r>
              <a:rPr lang="en-US" sz="1800" dirty="0" smtClean="0"/>
              <a:t>” do y </a:t>
            </a:r>
            <a:r>
              <a:rPr lang="en-US" sz="1800" dirty="0" err="1" smtClean="0"/>
              <a:t>đức</a:t>
            </a:r>
            <a:r>
              <a:rPr lang="en-US" sz="1800" dirty="0" smtClean="0"/>
              <a:t> 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err="1" smtClean="0"/>
              <a:t>Sự</a:t>
            </a:r>
            <a:r>
              <a:rPr lang="en-US" sz="1800" dirty="0" smtClean="0"/>
              <a:t> </a:t>
            </a:r>
            <a:r>
              <a:rPr lang="en-US" sz="1800" dirty="0" err="1" smtClean="0"/>
              <a:t>làm</a:t>
            </a:r>
            <a:r>
              <a:rPr lang="en-US" sz="1800" dirty="0" smtClean="0"/>
              <a:t> </a:t>
            </a:r>
            <a:r>
              <a:rPr lang="en-US" sz="1800" dirty="0" err="1" smtClean="0"/>
              <a:t>tổ</a:t>
            </a:r>
            <a:r>
              <a:rPr lang="en-US" sz="1800" dirty="0" smtClean="0"/>
              <a:t>: </a:t>
            </a:r>
            <a:r>
              <a:rPr lang="en-US" sz="1800" dirty="0" err="1" smtClean="0"/>
              <a:t>tương</a:t>
            </a:r>
            <a:r>
              <a:rPr lang="en-US" sz="1800" dirty="0" smtClean="0"/>
              <a:t> </a:t>
            </a:r>
            <a:r>
              <a:rPr lang="en-US" sz="1800" dirty="0" err="1" smtClean="0"/>
              <a:t>tác</a:t>
            </a:r>
            <a:r>
              <a:rPr lang="en-US" sz="1800" dirty="0" smtClean="0"/>
              <a:t> </a:t>
            </a:r>
            <a:r>
              <a:rPr lang="en-US" sz="1800" dirty="0" err="1" smtClean="0"/>
              <a:t>giữa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tế</a:t>
            </a:r>
            <a:r>
              <a:rPr lang="en-US" sz="1800" dirty="0" smtClean="0"/>
              <a:t> </a:t>
            </a:r>
            <a:r>
              <a:rPr lang="en-US" sz="1800" dirty="0" err="1" smtClean="0"/>
              <a:t>bào</a:t>
            </a:r>
            <a:r>
              <a:rPr lang="en-US" sz="1800" dirty="0" smtClean="0"/>
              <a:t> </a:t>
            </a:r>
            <a:r>
              <a:rPr lang="en-US" sz="1800" dirty="0" err="1" smtClean="0"/>
              <a:t>trophectoderm</a:t>
            </a:r>
            <a:r>
              <a:rPr lang="en-US" sz="1800" dirty="0" smtClean="0"/>
              <a:t> (</a:t>
            </a:r>
            <a:r>
              <a:rPr lang="en-US" sz="1800" dirty="0" err="1" smtClean="0"/>
              <a:t>hợp</a:t>
            </a:r>
            <a:r>
              <a:rPr lang="en-US" sz="1800" dirty="0" smtClean="0"/>
              <a:t> </a:t>
            </a:r>
            <a:r>
              <a:rPr lang="en-US" sz="1800" dirty="0" err="1" smtClean="0"/>
              <a:t>bào</a:t>
            </a:r>
            <a:r>
              <a:rPr lang="en-US" sz="1800" dirty="0" smtClean="0"/>
              <a:t> </a:t>
            </a:r>
            <a:r>
              <a:rPr lang="en-US" sz="1800" dirty="0" err="1" smtClean="0"/>
              <a:t>nuôi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đơn</a:t>
            </a:r>
            <a:r>
              <a:rPr lang="en-US" sz="1800" dirty="0" smtClean="0"/>
              <a:t> </a:t>
            </a:r>
            <a:r>
              <a:rPr lang="en-US" sz="1800" dirty="0" err="1" smtClean="0"/>
              <a:t>bào</a:t>
            </a:r>
            <a:r>
              <a:rPr lang="en-US" sz="1800" dirty="0" smtClean="0"/>
              <a:t> </a:t>
            </a:r>
            <a:r>
              <a:rPr lang="en-US" sz="1800" dirty="0" err="1" smtClean="0"/>
              <a:t>nuôi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sâu</a:t>
            </a:r>
            <a:r>
              <a:rPr lang="en-US" sz="1800" dirty="0" smtClean="0"/>
              <a:t> </a:t>
            </a:r>
            <a:r>
              <a:rPr lang="en-US" sz="1800" dirty="0" err="1" smtClean="0"/>
              <a:t>hơn</a:t>
            </a:r>
            <a:r>
              <a:rPr lang="en-US" sz="1800" dirty="0" smtClean="0"/>
              <a:t>) </a:t>
            </a:r>
            <a:r>
              <a:rPr lang="en-US" sz="1800" dirty="0" err="1" smtClean="0"/>
              <a:t>tạo</a:t>
            </a:r>
            <a:r>
              <a:rPr lang="en-US" sz="1800" dirty="0" smtClean="0"/>
              <a:t> </a:t>
            </a:r>
            <a:r>
              <a:rPr lang="en-US" sz="1800" dirty="0" err="1" smtClean="0"/>
              <a:t>thành</a:t>
            </a:r>
            <a:r>
              <a:rPr lang="en-US" sz="1800" dirty="0" smtClean="0"/>
              <a:t> </a:t>
            </a:r>
            <a:r>
              <a:rPr lang="en-US" sz="1800" dirty="0" err="1" smtClean="0"/>
              <a:t>bức</a:t>
            </a:r>
            <a:r>
              <a:rPr lang="en-US" sz="1800" dirty="0" smtClean="0"/>
              <a:t> </a:t>
            </a:r>
            <a:r>
              <a:rPr lang="en-US" sz="1800" dirty="0" err="1" smtClean="0"/>
              <a:t>tường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blastocyst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thượng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bì</a:t>
            </a:r>
            <a:r>
              <a:rPr lang="en-US" sz="1800" dirty="0" smtClean="0"/>
              <a:t> TC.</a:t>
            </a:r>
          </a:p>
          <a:p>
            <a:pPr marL="800100" lvl="2" indent="0">
              <a:spcBef>
                <a:spcPts val="0"/>
              </a:spcBef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486400"/>
            <a:ext cx="8915400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i="1" dirty="0" smtClean="0">
                <a:solidFill>
                  <a:srgbClr val="002060"/>
                </a:solidFill>
              </a:rPr>
              <a:t>James </a:t>
            </a:r>
            <a:r>
              <a:rPr lang="en-US" sz="1400" i="1" dirty="0">
                <a:solidFill>
                  <a:srgbClr val="002060"/>
                </a:solidFill>
              </a:rPr>
              <a:t>JL, Carter AM, </a:t>
            </a:r>
            <a:r>
              <a:rPr lang="en-US" sz="1400" i="1" dirty="0" err="1">
                <a:solidFill>
                  <a:srgbClr val="002060"/>
                </a:solidFill>
              </a:rPr>
              <a:t>Chamley</a:t>
            </a:r>
            <a:r>
              <a:rPr lang="en-US" sz="1400" i="1" dirty="0">
                <a:solidFill>
                  <a:srgbClr val="002060"/>
                </a:solidFill>
              </a:rPr>
              <a:t> LW. Human placentation from </a:t>
            </a:r>
            <a:r>
              <a:rPr lang="en-US" sz="1400" i="1" dirty="0" err="1">
                <a:solidFill>
                  <a:srgbClr val="002060"/>
                </a:solidFill>
              </a:rPr>
              <a:t>nidation</a:t>
            </a:r>
            <a:r>
              <a:rPr lang="en-US" sz="1400" i="1" dirty="0">
                <a:solidFill>
                  <a:srgbClr val="002060"/>
                </a:solidFill>
              </a:rPr>
              <a:t> to 5 weeks of gestation. Part I: What do we know about formative placental development following implantation? Placenta. 2012;33:327–334</a:t>
            </a:r>
            <a:r>
              <a:rPr lang="en-US" sz="1400" i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400" i="1" dirty="0" err="1" smtClean="0">
                <a:solidFill>
                  <a:srgbClr val="002060"/>
                </a:solidFill>
              </a:rPr>
              <a:t>Pijnenborg</a:t>
            </a:r>
            <a:r>
              <a:rPr lang="en-US" sz="1400" i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>
                <a:solidFill>
                  <a:srgbClr val="002060"/>
                </a:solidFill>
              </a:rPr>
              <a:t>R, Dixon G, Robertson WB, </a:t>
            </a:r>
            <a:r>
              <a:rPr lang="en-US" sz="1400" i="1" dirty="0" err="1">
                <a:solidFill>
                  <a:srgbClr val="002060"/>
                </a:solidFill>
              </a:rPr>
              <a:t>Brosens</a:t>
            </a:r>
            <a:r>
              <a:rPr lang="en-US" sz="1400" i="1" dirty="0">
                <a:solidFill>
                  <a:srgbClr val="002060"/>
                </a:solidFill>
              </a:rPr>
              <a:t> I. Trophoblastic invasion of human decidua from 8 to 18 weeks of pregnancy. Placenta. 1980;1:3–19. </a:t>
            </a:r>
            <a:endParaRPr lang="en-US" sz="1400" i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i="1" dirty="0" err="1" smtClean="0">
                <a:solidFill>
                  <a:srgbClr val="002060"/>
                </a:solidFill>
              </a:rPr>
              <a:t>Pijnenborg</a:t>
            </a:r>
            <a:r>
              <a:rPr lang="en-US" sz="1400" i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>
                <a:solidFill>
                  <a:srgbClr val="002060"/>
                </a:solidFill>
              </a:rPr>
              <a:t>R, </a:t>
            </a:r>
            <a:r>
              <a:rPr lang="en-US" sz="1400" i="1" dirty="0" err="1">
                <a:solidFill>
                  <a:srgbClr val="002060"/>
                </a:solidFill>
              </a:rPr>
              <a:t>Vercruysse</a:t>
            </a:r>
            <a:r>
              <a:rPr lang="en-US" sz="1400" i="1" dirty="0">
                <a:solidFill>
                  <a:srgbClr val="002060"/>
                </a:solidFill>
              </a:rPr>
              <a:t> L, </a:t>
            </a:r>
            <a:r>
              <a:rPr lang="en-US" sz="1400" i="1" dirty="0" err="1">
                <a:solidFill>
                  <a:srgbClr val="002060"/>
                </a:solidFill>
              </a:rPr>
              <a:t>Brosens</a:t>
            </a:r>
            <a:r>
              <a:rPr lang="en-US" sz="1400" i="1" dirty="0">
                <a:solidFill>
                  <a:srgbClr val="002060"/>
                </a:solidFill>
              </a:rPr>
              <a:t> I. Deep placentation. Best </a:t>
            </a:r>
            <a:r>
              <a:rPr lang="en-US" sz="1400" i="1" dirty="0" err="1">
                <a:solidFill>
                  <a:srgbClr val="002060"/>
                </a:solidFill>
              </a:rPr>
              <a:t>Pract</a:t>
            </a:r>
            <a:r>
              <a:rPr lang="en-US" sz="1400" i="1" dirty="0">
                <a:solidFill>
                  <a:srgbClr val="002060"/>
                </a:solidFill>
              </a:rPr>
              <a:t> Res </a:t>
            </a:r>
            <a:r>
              <a:rPr lang="en-US" sz="1400" i="1" dirty="0" err="1">
                <a:solidFill>
                  <a:srgbClr val="002060"/>
                </a:solidFill>
              </a:rPr>
              <a:t>Clin</a:t>
            </a:r>
            <a:r>
              <a:rPr lang="en-US" sz="1400" i="1" dirty="0">
                <a:solidFill>
                  <a:srgbClr val="002060"/>
                </a:solidFill>
              </a:rPr>
              <a:t> </a:t>
            </a:r>
            <a:r>
              <a:rPr lang="en-US" sz="1400" i="1" dirty="0" err="1">
                <a:solidFill>
                  <a:srgbClr val="002060"/>
                </a:solidFill>
              </a:rPr>
              <a:t>Obstet</a:t>
            </a:r>
            <a:r>
              <a:rPr lang="en-US" sz="1400" i="1" dirty="0">
                <a:solidFill>
                  <a:srgbClr val="002060"/>
                </a:solidFill>
              </a:rPr>
              <a:t> </a:t>
            </a:r>
            <a:r>
              <a:rPr lang="en-US" sz="1400" i="1" dirty="0" err="1">
                <a:solidFill>
                  <a:srgbClr val="002060"/>
                </a:solidFill>
              </a:rPr>
              <a:t>Gynaecol</a:t>
            </a:r>
            <a:r>
              <a:rPr lang="en-US" sz="1400" i="1" dirty="0">
                <a:solidFill>
                  <a:srgbClr val="002060"/>
                </a:solidFill>
              </a:rPr>
              <a:t>. 2011;25:273–285</a:t>
            </a:r>
          </a:p>
        </p:txBody>
      </p:sp>
      <p:pic>
        <p:nvPicPr>
          <p:cNvPr id="8" name="Picture 2" descr="Káº¿t quáº£ hÃ¬nh áº£nh cho blastocyst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6" y="3342843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3614305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Káº¿t quáº£ hÃ¬nh áº£nh cho blastocyst w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282949"/>
            <a:ext cx="21717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Sinh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bệnh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7"/>
            <a:ext cx="8001000" cy="4525963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 startAt="2"/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thành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bánh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nhau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CRL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000" b="1" dirty="0" err="1" smtClean="0">
                <a:solidFill>
                  <a:srgbClr val="0070C0"/>
                </a:solidFill>
              </a:rPr>
              <a:t>Sự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làm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tổ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và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hình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thành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bánh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nhau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đơn</a:t>
            </a:r>
            <a:r>
              <a:rPr lang="en-US" sz="2000" dirty="0" smtClean="0"/>
              <a:t> </a:t>
            </a:r>
            <a:r>
              <a:rPr lang="en-US" sz="2000" dirty="0" err="1" smtClean="0"/>
              <a:t>bào</a:t>
            </a:r>
            <a:r>
              <a:rPr lang="en-US" sz="2000" dirty="0" smtClean="0"/>
              <a:t> </a:t>
            </a:r>
            <a:r>
              <a:rPr lang="en-US" sz="2000" dirty="0" err="1" smtClean="0"/>
              <a:t>nuôi</a:t>
            </a:r>
            <a:r>
              <a:rPr lang="en-US" sz="2000" dirty="0" smtClean="0"/>
              <a:t> </a:t>
            </a:r>
            <a:r>
              <a:rPr lang="en-US" sz="2000" dirty="0" err="1" smtClean="0"/>
              <a:t>ấn</a:t>
            </a:r>
            <a:r>
              <a:rPr lang="en-US" sz="2000" dirty="0" smtClean="0"/>
              <a:t> </a:t>
            </a:r>
            <a:r>
              <a:rPr lang="en-US" sz="2000" dirty="0" err="1" smtClean="0"/>
              <a:t>sâu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bào</a:t>
            </a:r>
            <a:r>
              <a:rPr lang="en-US" sz="2000" dirty="0" smtClean="0"/>
              <a:t> </a:t>
            </a:r>
            <a:r>
              <a:rPr lang="en-US" sz="2000" dirty="0" err="1" smtClean="0"/>
              <a:t>nuôi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nhung</a:t>
            </a:r>
            <a:r>
              <a:rPr lang="en-US" sz="2000" dirty="0" smtClean="0"/>
              <a:t> </a:t>
            </a:r>
            <a:r>
              <a:rPr lang="en-US" sz="2000" dirty="0" err="1" smtClean="0"/>
              <a:t>gai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sơ</a:t>
            </a:r>
            <a:r>
              <a:rPr lang="en-US" sz="2000" dirty="0" smtClean="0"/>
              <a:t> </a:t>
            </a:r>
            <a:r>
              <a:rPr lang="en-US" sz="2000" dirty="0" err="1" smtClean="0"/>
              <a:t>khai</a:t>
            </a:r>
            <a:r>
              <a:rPr lang="en-US" sz="2000" dirty="0" smtClean="0"/>
              <a:t>.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đơn</a:t>
            </a:r>
            <a:r>
              <a:rPr lang="en-US" sz="2000" dirty="0" smtClean="0"/>
              <a:t> </a:t>
            </a:r>
            <a:r>
              <a:rPr lang="en-US" sz="2000" dirty="0" err="1" smtClean="0"/>
              <a:t>bào</a:t>
            </a:r>
            <a:r>
              <a:rPr lang="en-US" sz="2000" dirty="0" smtClean="0"/>
              <a:t> </a:t>
            </a:r>
            <a:r>
              <a:rPr lang="en-US" sz="2000" dirty="0" err="1" smtClean="0"/>
              <a:t>nuôi</a:t>
            </a:r>
            <a:r>
              <a:rPr lang="en-US" sz="2000" dirty="0" smtClean="0"/>
              <a:t> </a:t>
            </a:r>
            <a:r>
              <a:rPr lang="en-US" sz="2000" dirty="0" err="1" smtClean="0"/>
              <a:t>xuyên</a:t>
            </a:r>
            <a:r>
              <a:rPr lang="en-US" sz="2000" dirty="0" smtClean="0"/>
              <a:t> </a:t>
            </a:r>
            <a:r>
              <a:rPr lang="en-US" sz="2000" dirty="0" err="1" smtClean="0"/>
              <a:t>thủng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bào</a:t>
            </a:r>
            <a:r>
              <a:rPr lang="en-US" sz="2000" dirty="0" smtClean="0"/>
              <a:t>, </a:t>
            </a:r>
            <a:r>
              <a:rPr lang="en-US" sz="2000" dirty="0" err="1" smtClean="0"/>
              <a:t>lan</a:t>
            </a:r>
            <a:r>
              <a:rPr lang="en-US" sz="2000" dirty="0" smtClean="0"/>
              <a:t> </a:t>
            </a:r>
            <a:r>
              <a:rPr lang="en-US" sz="2000" dirty="0" err="1" smtClean="0"/>
              <a:t>rộng</a:t>
            </a:r>
            <a:r>
              <a:rPr lang="en-US" sz="2000" dirty="0" smtClean="0"/>
              <a:t> sang </a:t>
            </a:r>
            <a:r>
              <a:rPr lang="en-US" sz="2000" dirty="0" err="1" smtClean="0"/>
              <a:t>mọi</a:t>
            </a:r>
            <a:r>
              <a:rPr lang="en-US" sz="2000" dirty="0" smtClean="0"/>
              <a:t> </a:t>
            </a:r>
            <a:r>
              <a:rPr lang="en-US" sz="2000" dirty="0" err="1" smtClean="0"/>
              <a:t>phía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tách</a:t>
            </a:r>
            <a:r>
              <a:rPr lang="en-US" sz="2000" dirty="0" smtClean="0"/>
              <a:t> </a:t>
            </a:r>
            <a:r>
              <a:rPr lang="en-US" sz="2000" dirty="0" err="1" smtClean="0"/>
              <a:t>biệt</a:t>
            </a:r>
            <a:r>
              <a:rPr lang="en-US" sz="2000" dirty="0" smtClean="0"/>
              <a:t> </a:t>
            </a:r>
            <a:r>
              <a:rPr lang="en-US" sz="2000" dirty="0" err="1" smtClean="0"/>
              <a:t>gai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màng</a:t>
            </a:r>
            <a:r>
              <a:rPr lang="en-US" sz="2000" dirty="0" smtClean="0"/>
              <a:t> </a:t>
            </a:r>
            <a:r>
              <a:rPr lang="en-US" sz="2000" dirty="0" err="1" smtClean="0"/>
              <a:t>rụng</a:t>
            </a:r>
            <a:r>
              <a:rPr lang="en-US" sz="2000" dirty="0" smtClean="0"/>
              <a:t>.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bào</a:t>
            </a:r>
            <a:r>
              <a:rPr lang="en-US" sz="2000" dirty="0" smtClean="0"/>
              <a:t> </a:t>
            </a:r>
            <a:r>
              <a:rPr lang="en-US" sz="2000" dirty="0" err="1" smtClean="0"/>
              <a:t>ngoài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biệt</a:t>
            </a:r>
            <a:r>
              <a:rPr lang="en-US" sz="2000" dirty="0" smtClean="0"/>
              <a:t> </a:t>
            </a:r>
            <a:r>
              <a:rPr lang="en-US" sz="2000" dirty="0" err="1" smtClean="0"/>
              <a:t>hóa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tăng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đơn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bào</a:t>
            </a:r>
            <a:r>
              <a:rPr lang="en-US" sz="2000" dirty="0" smtClean="0"/>
              <a:t> </a:t>
            </a:r>
            <a:r>
              <a:rPr lang="en-US" sz="2000" dirty="0" err="1" smtClean="0"/>
              <a:t>nuôi</a:t>
            </a:r>
            <a:r>
              <a:rPr lang="en-US" sz="2000" dirty="0" smtClean="0"/>
              <a:t> </a:t>
            </a:r>
            <a:r>
              <a:rPr lang="en-US" sz="2000" dirty="0" err="1" smtClean="0"/>
              <a:t>xâm</a:t>
            </a:r>
            <a:r>
              <a:rPr lang="en-US" sz="2000" dirty="0" smtClean="0"/>
              <a:t> </a:t>
            </a:r>
            <a:r>
              <a:rPr lang="en-US" sz="2000" dirty="0" err="1" smtClean="0"/>
              <a:t>nhập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đệm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màng</a:t>
            </a:r>
            <a:r>
              <a:rPr lang="en-US" sz="2000" dirty="0" smtClean="0"/>
              <a:t> </a:t>
            </a:r>
            <a:r>
              <a:rPr lang="en-US" sz="2000" dirty="0" err="1" smtClean="0"/>
              <a:t>rụng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NBN </a:t>
            </a:r>
            <a:r>
              <a:rPr lang="en-US" sz="2000" dirty="0" err="1" smtClean="0"/>
              <a:t>ngoài</a:t>
            </a:r>
            <a:r>
              <a:rPr lang="en-US" sz="2000" dirty="0" smtClean="0"/>
              <a:t> </a:t>
            </a:r>
            <a:r>
              <a:rPr lang="en-US" sz="2000" dirty="0" err="1" smtClean="0"/>
              <a:t>gai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(</a:t>
            </a:r>
            <a:r>
              <a:rPr lang="en-US" sz="2000" dirty="0" err="1" smtClean="0"/>
              <a:t>extravillous</a:t>
            </a:r>
            <a:r>
              <a:rPr lang="en-US" sz="2000" dirty="0" smtClean="0"/>
              <a:t> trophoblast - EVT). 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bào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ban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biệt</a:t>
            </a:r>
            <a:r>
              <a:rPr lang="en-US" sz="2000" dirty="0" smtClean="0"/>
              <a:t> </a:t>
            </a:r>
            <a:r>
              <a:rPr lang="en-US" sz="2000" dirty="0" err="1" smtClean="0"/>
              <a:t>hóa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bào</a:t>
            </a:r>
            <a:r>
              <a:rPr lang="en-US" sz="2000" dirty="0" smtClean="0"/>
              <a:t> </a:t>
            </a:r>
            <a:r>
              <a:rPr lang="en-US" sz="2000" dirty="0" err="1" smtClean="0"/>
              <a:t>giữa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bào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mạch</a:t>
            </a:r>
            <a:r>
              <a:rPr lang="en-US" sz="2000" dirty="0" smtClean="0"/>
              <a:t> </a:t>
            </a:r>
            <a:r>
              <a:rPr lang="en-US" sz="2000" dirty="0" err="1" smtClean="0"/>
              <a:t>máu</a:t>
            </a:r>
            <a:r>
              <a:rPr lang="en-US" sz="2000" dirty="0" smtClean="0"/>
              <a:t>, di </a:t>
            </a:r>
            <a:r>
              <a:rPr lang="en-US" sz="2000" dirty="0" err="1" smtClean="0"/>
              <a:t>chuyển</a:t>
            </a:r>
            <a:r>
              <a:rPr lang="en-US" sz="2000" dirty="0" smtClean="0"/>
              <a:t> qua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đệm</a:t>
            </a:r>
            <a:r>
              <a:rPr lang="en-US" sz="2000" dirty="0" smtClean="0"/>
              <a:t> </a:t>
            </a:r>
            <a:r>
              <a:rPr lang="en-US" sz="2000" dirty="0" err="1" smtClean="0"/>
              <a:t>màng</a:t>
            </a:r>
            <a:r>
              <a:rPr lang="en-US" sz="2000" dirty="0" smtClean="0"/>
              <a:t> </a:t>
            </a:r>
            <a:r>
              <a:rPr lang="en-US" sz="2000" dirty="0" err="1" smtClean="0"/>
              <a:t>rụng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lòng</a:t>
            </a:r>
            <a:r>
              <a:rPr lang="en-US" sz="2000" dirty="0" smtClean="0"/>
              <a:t> </a:t>
            </a:r>
            <a:r>
              <a:rPr lang="en-US" sz="2000" dirty="0" err="1" smtClean="0"/>
              <a:t>mạch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mạch</a:t>
            </a:r>
            <a:r>
              <a:rPr lang="en-US" sz="2000" dirty="0" smtClean="0"/>
              <a:t> </a:t>
            </a:r>
            <a:r>
              <a:rPr lang="en-US" sz="2000" dirty="0" err="1" smtClean="0"/>
              <a:t>xoắn</a:t>
            </a:r>
            <a:r>
              <a:rPr lang="en-US" sz="2000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58674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i="1" dirty="0" err="1" smtClean="0">
                <a:solidFill>
                  <a:srgbClr val="002060"/>
                </a:solidFill>
              </a:rPr>
              <a:t>Jauniaux</a:t>
            </a:r>
            <a:r>
              <a:rPr lang="en-US" sz="1400" i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>
                <a:solidFill>
                  <a:srgbClr val="002060"/>
                </a:solidFill>
              </a:rPr>
              <a:t>E, Watson AL, </a:t>
            </a:r>
            <a:r>
              <a:rPr lang="en-US" sz="1400" i="1" dirty="0" err="1">
                <a:solidFill>
                  <a:srgbClr val="002060"/>
                </a:solidFill>
              </a:rPr>
              <a:t>Hempstock</a:t>
            </a:r>
            <a:r>
              <a:rPr lang="en-US" sz="1400" i="1" dirty="0">
                <a:solidFill>
                  <a:srgbClr val="002060"/>
                </a:solidFill>
              </a:rPr>
              <a:t> J et al. Onset of placental </a:t>
            </a:r>
            <a:r>
              <a:rPr lang="en-US" sz="1400" i="1" dirty="0" err="1">
                <a:solidFill>
                  <a:srgbClr val="002060"/>
                </a:solidFill>
              </a:rPr>
              <a:t>bloodflow</a:t>
            </a:r>
            <a:r>
              <a:rPr lang="en-US" sz="1400" i="1" dirty="0">
                <a:solidFill>
                  <a:srgbClr val="002060"/>
                </a:solidFill>
              </a:rPr>
              <a:t> and trophoblastic oxidative stress: A possible factor in human early pregnancy failure. Am J </a:t>
            </a:r>
            <a:r>
              <a:rPr lang="en-US" sz="1400" i="1" dirty="0" err="1">
                <a:solidFill>
                  <a:srgbClr val="002060"/>
                </a:solidFill>
              </a:rPr>
              <a:t>Pathol</a:t>
            </a:r>
            <a:r>
              <a:rPr lang="en-US" sz="1400" i="1" dirty="0">
                <a:solidFill>
                  <a:srgbClr val="002060"/>
                </a:solidFill>
              </a:rPr>
              <a:t>. 2000;157:2111–2122. </a:t>
            </a:r>
            <a:endParaRPr lang="en-US" sz="1400" i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i="1" dirty="0" err="1" smtClean="0">
                <a:solidFill>
                  <a:srgbClr val="002060"/>
                </a:solidFill>
              </a:rPr>
              <a:t>Jauniaux</a:t>
            </a:r>
            <a:r>
              <a:rPr lang="en-US" sz="1400" i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>
                <a:solidFill>
                  <a:srgbClr val="002060"/>
                </a:solidFill>
              </a:rPr>
              <a:t>E, Poston L, Burton GJ. Placental-related diseases of pregnancy: Involvement of oxidative stress and implications in human evolution. Hum </a:t>
            </a:r>
            <a:r>
              <a:rPr lang="en-US" sz="1400" i="1" dirty="0" err="1">
                <a:solidFill>
                  <a:srgbClr val="002060"/>
                </a:solidFill>
              </a:rPr>
              <a:t>Reprod</a:t>
            </a:r>
            <a:r>
              <a:rPr lang="en-US" sz="1400" i="1" dirty="0">
                <a:solidFill>
                  <a:srgbClr val="002060"/>
                </a:solidFill>
              </a:rPr>
              <a:t> Update. 2006;12:747–755</a:t>
            </a:r>
          </a:p>
        </p:txBody>
      </p:sp>
    </p:spTree>
    <p:extLst>
      <p:ext uri="{BB962C8B-B14F-4D97-AF65-F5344CB8AC3E}">
        <p14:creationId xmlns:p14="http://schemas.microsoft.com/office/powerpoint/2010/main" val="12478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Sinh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bệnh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7"/>
            <a:ext cx="8001000" cy="4525963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 startAt="2"/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thành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bánh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nhau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CRL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000" b="1" dirty="0" err="1" smtClean="0">
                <a:solidFill>
                  <a:srgbClr val="0070C0"/>
                </a:solidFill>
              </a:rPr>
              <a:t>Sự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làm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tổ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và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hình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thành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bánh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nhau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err="1" smtClean="0"/>
              <a:t>Các</a:t>
            </a:r>
            <a:r>
              <a:rPr lang="en-US" sz="2000" dirty="0" smtClean="0"/>
              <a:t> EVTs </a:t>
            </a:r>
            <a:r>
              <a:rPr lang="en-US" sz="2000" dirty="0" err="1" smtClean="0"/>
              <a:t>xâm</a:t>
            </a:r>
            <a:r>
              <a:rPr lang="en-US" sz="2000" dirty="0" smtClean="0"/>
              <a:t> </a:t>
            </a:r>
            <a:r>
              <a:rPr lang="en-US" sz="2000" dirty="0" err="1" smtClean="0"/>
              <a:t>nhập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TC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tới</a:t>
            </a:r>
            <a:r>
              <a:rPr lang="en-US" sz="2000" dirty="0" smtClean="0"/>
              <a:t> 1/3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TC, </a:t>
            </a:r>
            <a:r>
              <a:rPr lang="en-US" sz="2000" dirty="0" err="1" smtClean="0"/>
              <a:t>nơi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 smtClean="0"/>
              <a:t>lan</a:t>
            </a:r>
            <a:r>
              <a:rPr lang="en-US" sz="2000" dirty="0" smtClean="0"/>
              <a:t> </a:t>
            </a:r>
            <a:r>
              <a:rPr lang="en-US" sz="2000" dirty="0" err="1" smtClean="0"/>
              <a:t>tỏa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bào</a:t>
            </a:r>
            <a:r>
              <a:rPr lang="en-US" sz="2000" dirty="0" smtClean="0"/>
              <a:t> </a:t>
            </a:r>
            <a:r>
              <a:rPr lang="en-US" sz="2000" dirty="0" err="1" smtClean="0"/>
              <a:t>đa</a:t>
            </a:r>
            <a:r>
              <a:rPr lang="en-US" sz="2000" dirty="0" smtClean="0"/>
              <a:t>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bào</a:t>
            </a:r>
            <a:r>
              <a:rPr lang="en-US" sz="2000" dirty="0" smtClean="0"/>
              <a:t> </a:t>
            </a:r>
            <a:r>
              <a:rPr lang="en-US" sz="2000" dirty="0" err="1" smtClean="0"/>
              <a:t>nuôi</a:t>
            </a:r>
            <a:r>
              <a:rPr lang="en-US" sz="2000" dirty="0" smtClean="0"/>
              <a:t> </a:t>
            </a:r>
            <a:r>
              <a:rPr lang="en-US" sz="2000" dirty="0" err="1" smtClean="0"/>
              <a:t>khổng</a:t>
            </a:r>
            <a:r>
              <a:rPr lang="en-US" sz="2000" dirty="0" smtClean="0"/>
              <a:t> </a:t>
            </a:r>
            <a:r>
              <a:rPr lang="en-US" sz="2000" dirty="0" err="1" smtClean="0"/>
              <a:t>lồ</a:t>
            </a:r>
            <a:r>
              <a:rPr lang="en-US" sz="2000" dirty="0" smtClean="0"/>
              <a:t>. </a:t>
            </a:r>
            <a:r>
              <a:rPr lang="en-US" sz="2000" dirty="0" err="1" smtClean="0"/>
              <a:t>Các</a:t>
            </a:r>
            <a:r>
              <a:rPr lang="en-US" sz="2000" dirty="0" smtClean="0"/>
              <a:t> EVTs ban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thấy</a:t>
            </a:r>
            <a:r>
              <a:rPr lang="en-US" sz="2000" dirty="0" smtClean="0"/>
              <a:t> ở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xung</a:t>
            </a:r>
            <a:r>
              <a:rPr lang="en-US" sz="2000" dirty="0" smtClean="0"/>
              <a:t> </a:t>
            </a:r>
            <a:r>
              <a:rPr lang="en-US" sz="2000" dirty="0" err="1" smtClean="0"/>
              <a:t>quanh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ĐM </a:t>
            </a:r>
            <a:r>
              <a:rPr lang="en-US" sz="2000" dirty="0" err="1" smtClean="0"/>
              <a:t>xoắn</a:t>
            </a:r>
            <a:r>
              <a:rPr lang="en-US" sz="2000" dirty="0" smtClean="0"/>
              <a:t> ở </a:t>
            </a:r>
            <a:r>
              <a:rPr lang="en-US" sz="2000" dirty="0" err="1" smtClean="0"/>
              <a:t>vùng</a:t>
            </a:r>
            <a:r>
              <a:rPr lang="en-US" sz="2000" dirty="0" smtClean="0"/>
              <a:t> </a:t>
            </a:r>
            <a:r>
              <a:rPr lang="en-US" sz="2000" dirty="0" err="1" smtClean="0"/>
              <a:t>trung</a:t>
            </a:r>
            <a:r>
              <a:rPr lang="en-US" sz="2000" dirty="0" smtClean="0"/>
              <a:t> </a:t>
            </a:r>
            <a:r>
              <a:rPr lang="en-US" sz="2000" dirty="0" err="1" smtClean="0"/>
              <a:t>tâm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 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thay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mạnh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ở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tâm</a:t>
            </a:r>
            <a:r>
              <a:rPr lang="en-US" sz="2000" dirty="0"/>
              <a:t> </a:t>
            </a:r>
            <a:r>
              <a:rPr lang="en-US" sz="2000" dirty="0" err="1"/>
              <a:t>bánh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nông</a:t>
            </a:r>
            <a:r>
              <a:rPr lang="en-US" sz="2000" dirty="0"/>
              <a:t> </a:t>
            </a:r>
            <a:r>
              <a:rPr lang="en-US" sz="2000" dirty="0" err="1"/>
              <a:t>dần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r>
              <a:rPr lang="en-US" sz="2000" dirty="0"/>
              <a:t> vi. </a:t>
            </a:r>
            <a:r>
              <a:rPr lang="en-US" sz="2000" dirty="0" err="1"/>
              <a:t>Các</a:t>
            </a:r>
            <a:r>
              <a:rPr lang="en-US" sz="2000" dirty="0"/>
              <a:t> EVTs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mỏ</a:t>
            </a:r>
            <a:r>
              <a:rPr lang="en-US" sz="2000" dirty="0"/>
              <a:t> neo </a:t>
            </a:r>
            <a:r>
              <a:rPr lang="en-US" sz="2000" dirty="0" err="1"/>
              <a:t>giữ</a:t>
            </a:r>
            <a:r>
              <a:rPr lang="en-US" sz="2000" dirty="0"/>
              <a:t> </a:t>
            </a:r>
            <a:r>
              <a:rPr lang="en-US" sz="2000" dirty="0" err="1"/>
              <a:t>bánh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màng</a:t>
            </a:r>
            <a:r>
              <a:rPr lang="en-US" sz="2000" dirty="0"/>
              <a:t> </a:t>
            </a:r>
            <a:r>
              <a:rPr lang="en-US" sz="2000" dirty="0" err="1"/>
              <a:t>rụng</a:t>
            </a:r>
            <a:r>
              <a:rPr lang="en-US" sz="2000" dirty="0"/>
              <a:t>.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bào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mạc</a:t>
            </a:r>
            <a:r>
              <a:rPr lang="en-US" sz="2000" dirty="0"/>
              <a:t> </a:t>
            </a:r>
            <a:r>
              <a:rPr lang="en-US" sz="2000" dirty="0" err="1"/>
              <a:t>mạch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nút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ĐM </a:t>
            </a:r>
            <a:r>
              <a:rPr lang="en-US" sz="2000" dirty="0" err="1"/>
              <a:t>xoắn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khoang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10-12 </a:t>
            </a:r>
            <a:r>
              <a:rPr lang="en-US" sz="2000" b="1" dirty="0" err="1">
                <a:solidFill>
                  <a:srgbClr val="FF0000"/>
                </a:solidFill>
              </a:rPr>
              <a:t>tuần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thai</a:t>
            </a:r>
            <a:r>
              <a:rPr lang="en-US" sz="2000" dirty="0"/>
              <a:t> </a:t>
            </a:r>
            <a:r>
              <a:rPr lang="en-US" sz="2000" dirty="0" err="1"/>
              <a:t>kỳ</a:t>
            </a:r>
            <a:r>
              <a:rPr lang="en-US" sz="2000" dirty="0"/>
              <a:t>.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gây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môi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trường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thiếu</a:t>
            </a:r>
            <a:r>
              <a:rPr lang="en-US" sz="2000" b="1" dirty="0">
                <a:solidFill>
                  <a:srgbClr val="C00000"/>
                </a:solidFill>
              </a:rPr>
              <a:t> oxy </a:t>
            </a:r>
            <a:r>
              <a:rPr lang="en-US" sz="2000" b="1" dirty="0" err="1">
                <a:solidFill>
                  <a:srgbClr val="C00000"/>
                </a:solidFill>
              </a:rPr>
              <a:t>bên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trong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túi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thai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rất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trọng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triển</a:t>
            </a:r>
            <a:r>
              <a:rPr lang="en-US" sz="2000" dirty="0"/>
              <a:t> </a:t>
            </a:r>
            <a:r>
              <a:rPr lang="en-US" sz="2000" dirty="0" err="1"/>
              <a:t>bình</a:t>
            </a:r>
            <a:r>
              <a:rPr lang="en-US" sz="2000" dirty="0"/>
              <a:t> </a:t>
            </a:r>
            <a:r>
              <a:rPr lang="en-US" sz="2000" dirty="0" err="1"/>
              <a:t>thường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thai.</a:t>
            </a:r>
            <a:r>
              <a:rPr lang="en-US" sz="200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58674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i="1" dirty="0" err="1" smtClean="0">
                <a:solidFill>
                  <a:srgbClr val="002060"/>
                </a:solidFill>
              </a:rPr>
              <a:t>Jauniaux</a:t>
            </a:r>
            <a:r>
              <a:rPr lang="en-US" sz="1400" i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>
                <a:solidFill>
                  <a:srgbClr val="002060"/>
                </a:solidFill>
              </a:rPr>
              <a:t>E, Watson AL, </a:t>
            </a:r>
            <a:r>
              <a:rPr lang="en-US" sz="1400" i="1" dirty="0" err="1">
                <a:solidFill>
                  <a:srgbClr val="002060"/>
                </a:solidFill>
              </a:rPr>
              <a:t>Hempstock</a:t>
            </a:r>
            <a:r>
              <a:rPr lang="en-US" sz="1400" i="1" dirty="0">
                <a:solidFill>
                  <a:srgbClr val="002060"/>
                </a:solidFill>
              </a:rPr>
              <a:t> J et al. Onset of placental </a:t>
            </a:r>
            <a:r>
              <a:rPr lang="en-US" sz="1400" i="1" dirty="0" err="1">
                <a:solidFill>
                  <a:srgbClr val="002060"/>
                </a:solidFill>
              </a:rPr>
              <a:t>bloodflow</a:t>
            </a:r>
            <a:r>
              <a:rPr lang="en-US" sz="1400" i="1" dirty="0">
                <a:solidFill>
                  <a:srgbClr val="002060"/>
                </a:solidFill>
              </a:rPr>
              <a:t> and trophoblastic oxidative stress: A possible factor in human early pregnancy failure. Am J </a:t>
            </a:r>
            <a:r>
              <a:rPr lang="en-US" sz="1400" i="1" dirty="0" err="1">
                <a:solidFill>
                  <a:srgbClr val="002060"/>
                </a:solidFill>
              </a:rPr>
              <a:t>Pathol</a:t>
            </a:r>
            <a:r>
              <a:rPr lang="en-US" sz="1400" i="1" dirty="0">
                <a:solidFill>
                  <a:srgbClr val="002060"/>
                </a:solidFill>
              </a:rPr>
              <a:t>. 2000;157:2111–2122. </a:t>
            </a:r>
            <a:endParaRPr lang="en-US" sz="1400" i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i="1" dirty="0" err="1" smtClean="0">
                <a:solidFill>
                  <a:srgbClr val="002060"/>
                </a:solidFill>
              </a:rPr>
              <a:t>Jauniaux</a:t>
            </a:r>
            <a:r>
              <a:rPr lang="en-US" sz="1400" i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>
                <a:solidFill>
                  <a:srgbClr val="002060"/>
                </a:solidFill>
              </a:rPr>
              <a:t>E, Poston L, Burton GJ. Placental-related diseases of pregnancy: Involvement of oxidative stress and implications in human evolution. Hum </a:t>
            </a:r>
            <a:r>
              <a:rPr lang="en-US" sz="1400" i="1" dirty="0" err="1">
                <a:solidFill>
                  <a:srgbClr val="002060"/>
                </a:solidFill>
              </a:rPr>
              <a:t>Reprod</a:t>
            </a:r>
            <a:r>
              <a:rPr lang="en-US" sz="1400" i="1" dirty="0">
                <a:solidFill>
                  <a:srgbClr val="002060"/>
                </a:solidFill>
              </a:rPr>
              <a:t> Update. 2006;12:747–755</a:t>
            </a:r>
          </a:p>
        </p:txBody>
      </p:sp>
    </p:spTree>
    <p:extLst>
      <p:ext uri="{BB962C8B-B14F-4D97-AF65-F5344CB8AC3E}">
        <p14:creationId xmlns:p14="http://schemas.microsoft.com/office/powerpoint/2010/main" val="36404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-9535"/>
            <a:ext cx="5715000" cy="681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Sinh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bệnh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7"/>
            <a:ext cx="8001000" cy="4525963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 startAt="2"/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thành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bánh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nhau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CRL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000" b="1" dirty="0" err="1" smtClean="0">
                <a:solidFill>
                  <a:srgbClr val="0070C0"/>
                </a:solidFill>
              </a:rPr>
              <a:t>Sự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làm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tổ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và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hình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thánh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bánh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nhau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58674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i="1" dirty="0" err="1">
                <a:solidFill>
                  <a:srgbClr val="002060"/>
                </a:solidFill>
              </a:rPr>
              <a:t>Jauniaux</a:t>
            </a:r>
            <a:r>
              <a:rPr lang="en-US" sz="1400" i="1" dirty="0">
                <a:solidFill>
                  <a:srgbClr val="002060"/>
                </a:solidFill>
              </a:rPr>
              <a:t> E, Watson AL, </a:t>
            </a:r>
            <a:r>
              <a:rPr lang="en-US" sz="1400" i="1" dirty="0" err="1">
                <a:solidFill>
                  <a:srgbClr val="002060"/>
                </a:solidFill>
              </a:rPr>
              <a:t>Hempstock</a:t>
            </a:r>
            <a:r>
              <a:rPr lang="en-US" sz="1400" i="1" dirty="0">
                <a:solidFill>
                  <a:srgbClr val="002060"/>
                </a:solidFill>
              </a:rPr>
              <a:t> J et al. Onset of placental </a:t>
            </a:r>
            <a:r>
              <a:rPr lang="en-US" sz="1400" i="1" dirty="0" err="1">
                <a:solidFill>
                  <a:srgbClr val="002060"/>
                </a:solidFill>
              </a:rPr>
              <a:t>bloodflow</a:t>
            </a:r>
            <a:r>
              <a:rPr lang="en-US" sz="1400" i="1" dirty="0">
                <a:solidFill>
                  <a:srgbClr val="002060"/>
                </a:solidFill>
              </a:rPr>
              <a:t> and trophoblastic oxidative stress: A possible factor in human early pregnancy failure. Am J </a:t>
            </a:r>
            <a:r>
              <a:rPr lang="en-US" sz="1400" i="1" dirty="0" err="1">
                <a:solidFill>
                  <a:srgbClr val="002060"/>
                </a:solidFill>
              </a:rPr>
              <a:t>Pathol</a:t>
            </a:r>
            <a:r>
              <a:rPr lang="en-US" sz="1400" i="1" dirty="0">
                <a:solidFill>
                  <a:srgbClr val="002060"/>
                </a:solidFill>
              </a:rPr>
              <a:t>. 2000;157:2111–2122. </a:t>
            </a:r>
          </a:p>
          <a:p>
            <a:pPr marL="285750" indent="-285750">
              <a:buFontTx/>
              <a:buChar char="-"/>
            </a:pPr>
            <a:r>
              <a:rPr lang="en-US" sz="1400" i="1" dirty="0" err="1">
                <a:solidFill>
                  <a:srgbClr val="002060"/>
                </a:solidFill>
              </a:rPr>
              <a:t>Jauniaux</a:t>
            </a:r>
            <a:r>
              <a:rPr lang="en-US" sz="1400" i="1" dirty="0">
                <a:solidFill>
                  <a:srgbClr val="002060"/>
                </a:solidFill>
              </a:rPr>
              <a:t> E, Poston L, Burton GJ. Placental-related diseases of pregnancy: Involvement of oxidative stress and implications in human evolution. Hum </a:t>
            </a:r>
            <a:r>
              <a:rPr lang="en-US" sz="1400" i="1" dirty="0" err="1">
                <a:solidFill>
                  <a:srgbClr val="002060"/>
                </a:solidFill>
              </a:rPr>
              <a:t>Reprod</a:t>
            </a:r>
            <a:r>
              <a:rPr lang="en-US" sz="1400" i="1" dirty="0">
                <a:solidFill>
                  <a:srgbClr val="002060"/>
                </a:solidFill>
              </a:rPr>
              <a:t> Update. 2006;12:747–755</a:t>
            </a:r>
          </a:p>
        </p:txBody>
      </p:sp>
      <p:pic>
        <p:nvPicPr>
          <p:cNvPr id="9" name="Picture 2" descr="Kết quả hình ảnh cho plac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76060"/>
            <a:ext cx="2057400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72897"/>
            <a:ext cx="31242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3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Sinh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bệnh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7"/>
            <a:ext cx="8001000" cy="4525963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 startAt="2"/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thành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bánh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nhau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CRL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000" b="1" dirty="0" err="1" smtClean="0">
                <a:solidFill>
                  <a:srgbClr val="0070C0"/>
                </a:solidFill>
              </a:rPr>
              <a:t>Sự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làm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tổ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và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hình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thánh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bánh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nhau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 smtClean="0"/>
              <a:t>xâm</a:t>
            </a:r>
            <a:r>
              <a:rPr lang="en-US" sz="2000" dirty="0" smtClean="0"/>
              <a:t> </a:t>
            </a:r>
            <a:r>
              <a:rPr lang="en-US" sz="2000" dirty="0" err="1" smtClean="0"/>
              <a:t>lấn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EVT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mạch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EVT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 </a:t>
            </a:r>
            <a:r>
              <a:rPr lang="en-US" sz="2000" dirty="0" err="1" smtClean="0"/>
              <a:t>kèm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cuối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tuần</a:t>
            </a:r>
            <a:r>
              <a:rPr lang="en-US" sz="2000" dirty="0" smtClean="0"/>
              <a:t> </a:t>
            </a:r>
            <a:r>
              <a:rPr lang="en-US" sz="2000" dirty="0" err="1" smtClean="0"/>
              <a:t>hoàn</a:t>
            </a:r>
            <a:r>
              <a:rPr lang="en-US" sz="2000" dirty="0" smtClean="0"/>
              <a:t> TC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đáy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ĐM </a:t>
            </a:r>
            <a:r>
              <a:rPr lang="en-US" sz="2000" dirty="0" err="1" smtClean="0"/>
              <a:t>xoắn</a:t>
            </a:r>
            <a:r>
              <a:rPr lang="en-US" sz="2000" dirty="0" smtClean="0"/>
              <a:t> </a:t>
            </a:r>
            <a:r>
              <a:rPr lang="en-US" sz="2000" dirty="0" err="1" smtClean="0"/>
              <a:t>tại</a:t>
            </a:r>
            <a:r>
              <a:rPr lang="en-US" sz="2000" dirty="0" smtClean="0"/>
              <a:t> </a:t>
            </a:r>
            <a:r>
              <a:rPr lang="en-US" sz="2000" dirty="0" err="1" smtClean="0"/>
              <a:t>vùng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nối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(junctional zone - JZ</a:t>
            </a:r>
            <a:r>
              <a:rPr lang="en-US" sz="2000" dirty="0" smtClean="0"/>
              <a:t>) ở 1/3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cơ</a:t>
            </a:r>
            <a:r>
              <a:rPr lang="en-US" sz="2000" dirty="0" smtClean="0"/>
              <a:t> TC.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Các</a:t>
            </a:r>
            <a:r>
              <a:rPr lang="en-US" sz="2000" dirty="0" smtClean="0"/>
              <a:t> EVT </a:t>
            </a:r>
            <a:r>
              <a:rPr lang="en-US" sz="2000" dirty="0" err="1" smtClean="0"/>
              <a:t>xuyên</a:t>
            </a:r>
            <a:r>
              <a:rPr lang="en-US" sz="2000" dirty="0" smtClean="0"/>
              <a:t> </a:t>
            </a:r>
            <a:r>
              <a:rPr lang="en-US" sz="2000" dirty="0" err="1" smtClean="0"/>
              <a:t>lấn</a:t>
            </a:r>
            <a:r>
              <a:rPr lang="en-US" sz="2000" dirty="0" smtClean="0"/>
              <a:t> </a:t>
            </a:r>
            <a:r>
              <a:rPr lang="en-US" sz="2000" dirty="0" err="1" smtClean="0"/>
              <a:t>vùng</a:t>
            </a:r>
            <a:r>
              <a:rPr lang="en-US" sz="2000" dirty="0" smtClean="0"/>
              <a:t> JZ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men </a:t>
            </a:r>
            <a:r>
              <a:rPr lang="en-US" sz="2000" dirty="0" err="1" smtClean="0"/>
              <a:t>tiêu</a:t>
            </a:r>
            <a:r>
              <a:rPr lang="en-US" sz="2000" dirty="0" smtClean="0"/>
              <a:t> protein (proteases)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thay</a:t>
            </a:r>
            <a:r>
              <a:rPr lang="en-US" sz="2000" dirty="0" smtClean="0"/>
              <a:t> </a:t>
            </a:r>
            <a:r>
              <a:rPr lang="en-US" sz="2000" dirty="0" err="1" smtClean="0"/>
              <a:t>đổi</a:t>
            </a:r>
            <a:r>
              <a:rPr lang="en-US" sz="2000" dirty="0" smtClean="0"/>
              <a:t> </a:t>
            </a:r>
            <a:r>
              <a:rPr lang="en-US" sz="2000" dirty="0" err="1" smtClean="0"/>
              <a:t>cấu</a:t>
            </a:r>
            <a:r>
              <a:rPr lang="en-US" sz="2000" dirty="0" smtClean="0"/>
              <a:t> </a:t>
            </a:r>
            <a:r>
              <a:rPr lang="en-US" sz="2000" dirty="0" err="1" smtClean="0"/>
              <a:t>trúc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ĐM </a:t>
            </a:r>
            <a:r>
              <a:rPr lang="en-US" sz="2000" dirty="0" err="1" smtClean="0"/>
              <a:t>xoắn</a:t>
            </a:r>
            <a:r>
              <a:rPr lang="en-US" sz="2000" dirty="0" smtClean="0"/>
              <a:t>.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Ngoài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,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bào</a:t>
            </a:r>
            <a:r>
              <a:rPr lang="en-US" sz="2000" dirty="0" smtClean="0"/>
              <a:t> uterine natural killer (</a:t>
            </a:r>
            <a:r>
              <a:rPr lang="en-US" sz="2000" dirty="0" err="1" smtClean="0"/>
              <a:t>uNK</a:t>
            </a:r>
            <a:r>
              <a:rPr lang="en-US" sz="2000" dirty="0" smtClean="0"/>
              <a:t> cells) </a:t>
            </a:r>
            <a:r>
              <a:rPr lang="en-US" sz="2000" dirty="0" err="1" smtClean="0"/>
              <a:t>tương</a:t>
            </a:r>
            <a:r>
              <a:rPr lang="en-US" sz="2000" dirty="0" smtClean="0"/>
              <a:t> </a:t>
            </a:r>
            <a:r>
              <a:rPr lang="en-US" sz="2000" dirty="0" err="1" smtClean="0"/>
              <a:t>tác</a:t>
            </a:r>
            <a:r>
              <a:rPr lang="en-US" sz="2000" dirty="0" smtClean="0"/>
              <a:t> </a:t>
            </a:r>
            <a:r>
              <a:rPr lang="en-US" sz="2000" dirty="0" err="1" smtClean="0"/>
              <a:t>miễn</a:t>
            </a:r>
            <a:r>
              <a:rPr lang="en-US" sz="2000" dirty="0" smtClean="0"/>
              <a:t> </a:t>
            </a:r>
            <a:r>
              <a:rPr lang="en-US" sz="2000" dirty="0" err="1" smtClean="0"/>
              <a:t>dịch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EVT </a:t>
            </a:r>
            <a:r>
              <a:rPr lang="en-US" sz="2000" dirty="0" err="1" smtClean="0"/>
              <a:t>phóng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protease </a:t>
            </a:r>
            <a:r>
              <a:rPr lang="en-US" sz="2000" dirty="0" err="1" smtClean="0"/>
              <a:t>hơn</a:t>
            </a:r>
            <a:r>
              <a:rPr lang="en-US" sz="2000" dirty="0" smtClean="0"/>
              <a:t> </a:t>
            </a:r>
            <a:r>
              <a:rPr lang="en-US" sz="2000" dirty="0" err="1" smtClean="0"/>
              <a:t>kèm</a:t>
            </a:r>
            <a:r>
              <a:rPr lang="en-US" sz="2000" dirty="0" smtClean="0"/>
              <a:t> cytokines </a:t>
            </a:r>
            <a:r>
              <a:rPr lang="en-US" sz="2000" dirty="0" err="1" smtClean="0"/>
              <a:t>gây</a:t>
            </a:r>
            <a:r>
              <a:rPr lang="en-US" sz="2000" dirty="0" smtClean="0"/>
              <a:t> </a:t>
            </a:r>
            <a:r>
              <a:rPr lang="en-US" sz="2000" dirty="0" err="1" smtClean="0"/>
              <a:t>biến</a:t>
            </a:r>
            <a:r>
              <a:rPr lang="en-US" sz="2000" dirty="0" smtClean="0"/>
              <a:t> </a:t>
            </a:r>
            <a:r>
              <a:rPr lang="en-US" sz="2000" dirty="0" err="1" smtClean="0"/>
              <a:t>đổi</a:t>
            </a:r>
            <a:r>
              <a:rPr lang="en-US" sz="2000" dirty="0" smtClean="0"/>
              <a:t> </a:t>
            </a:r>
            <a:r>
              <a:rPr lang="en-US" sz="2000" dirty="0" err="1" smtClean="0"/>
              <a:t>cấu</a:t>
            </a:r>
            <a:r>
              <a:rPr lang="en-US" sz="2000" dirty="0" smtClean="0"/>
              <a:t> </a:t>
            </a:r>
            <a:r>
              <a:rPr lang="en-US" sz="2000" dirty="0" err="1" smtClean="0"/>
              <a:t>trúc</a:t>
            </a:r>
            <a:r>
              <a:rPr lang="en-US" sz="2000" dirty="0" smtClean="0"/>
              <a:t> ĐM </a:t>
            </a:r>
            <a:r>
              <a:rPr lang="en-US" sz="2000" dirty="0" err="1" smtClean="0"/>
              <a:t>xoắn</a:t>
            </a:r>
            <a:r>
              <a:rPr lang="en-US" sz="2000" dirty="0" smtClean="0"/>
              <a:t>. </a:t>
            </a:r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đầy</a:t>
            </a:r>
            <a:r>
              <a:rPr lang="en-US" sz="2000" dirty="0" smtClean="0"/>
              <a:t> </a:t>
            </a:r>
            <a:r>
              <a:rPr lang="en-US" sz="2000" dirty="0" err="1" smtClean="0"/>
              <a:t>đủ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bào</a:t>
            </a:r>
            <a:r>
              <a:rPr lang="en-US" sz="2000" dirty="0" smtClean="0"/>
              <a:t> </a:t>
            </a:r>
            <a:r>
              <a:rPr lang="en-US" sz="2000" dirty="0" err="1" smtClean="0"/>
              <a:t>miễn</a:t>
            </a:r>
            <a:r>
              <a:rPr lang="en-US" sz="2000" dirty="0" smtClean="0"/>
              <a:t> </a:t>
            </a:r>
            <a:r>
              <a:rPr lang="en-US" sz="2000" dirty="0" err="1" smtClean="0"/>
              <a:t>dịch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mẹ</a:t>
            </a:r>
            <a:r>
              <a:rPr lang="en-US" sz="2000" dirty="0" smtClean="0"/>
              <a:t> </a:t>
            </a:r>
            <a:r>
              <a:rPr lang="en-US" sz="2000" dirty="0" err="1" smtClean="0"/>
              <a:t>thường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kèm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biến</a:t>
            </a:r>
            <a:r>
              <a:rPr lang="en-US" sz="2000" dirty="0" smtClean="0"/>
              <a:t> </a:t>
            </a:r>
            <a:r>
              <a:rPr lang="en-US" sz="2000" dirty="0" err="1" smtClean="0"/>
              <a:t>chứng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thai</a:t>
            </a:r>
            <a:r>
              <a:rPr lang="en-US" sz="2000" dirty="0" smtClean="0"/>
              <a:t> </a:t>
            </a:r>
            <a:r>
              <a:rPr lang="en-US" sz="2000" dirty="0" err="1" smtClean="0"/>
              <a:t>kỳ</a:t>
            </a:r>
            <a:r>
              <a:rPr lang="en-US" sz="2000" dirty="0" smtClean="0"/>
              <a:t>: </a:t>
            </a:r>
            <a:r>
              <a:rPr lang="en-US" sz="2000" dirty="0" err="1" smtClean="0"/>
              <a:t>thai</a:t>
            </a:r>
            <a:r>
              <a:rPr lang="en-US" sz="2000" dirty="0" smtClean="0"/>
              <a:t> </a:t>
            </a:r>
            <a:r>
              <a:rPr lang="en-US" sz="2000" dirty="0" err="1" smtClean="0"/>
              <a:t>lưu</a:t>
            </a:r>
            <a:r>
              <a:rPr lang="en-US" sz="2000" dirty="0" smtClean="0"/>
              <a:t>, TSG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chậm</a:t>
            </a:r>
            <a:r>
              <a:rPr lang="en-US" sz="2000" dirty="0" smtClean="0"/>
              <a:t> </a:t>
            </a:r>
            <a:r>
              <a:rPr lang="en-US" sz="2000" dirty="0" err="1" smtClean="0"/>
              <a:t>tăng</a:t>
            </a:r>
            <a:r>
              <a:rPr lang="en-US" sz="2000" dirty="0" smtClean="0"/>
              <a:t> </a:t>
            </a:r>
            <a:r>
              <a:rPr lang="en-US" sz="2000" dirty="0" err="1" smtClean="0"/>
              <a:t>trưởng</a:t>
            </a:r>
            <a:r>
              <a:rPr lang="en-US" sz="2000" dirty="0" smtClean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5675293"/>
            <a:ext cx="84582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</a:rPr>
              <a:t>- Burton </a:t>
            </a:r>
            <a:r>
              <a:rPr lang="en-US" sz="1400" i="1" dirty="0">
                <a:solidFill>
                  <a:srgbClr val="002060"/>
                </a:solidFill>
              </a:rPr>
              <a:t>GJ, Woods AW, </a:t>
            </a:r>
            <a:r>
              <a:rPr lang="en-US" sz="1400" i="1" dirty="0" err="1">
                <a:solidFill>
                  <a:srgbClr val="002060"/>
                </a:solidFill>
              </a:rPr>
              <a:t>Jauniaux</a:t>
            </a:r>
            <a:r>
              <a:rPr lang="en-US" sz="1400" i="1" dirty="0">
                <a:solidFill>
                  <a:srgbClr val="002060"/>
                </a:solidFill>
              </a:rPr>
              <a:t> E, Kingdom JC. Rheological and physiological consequences of </a:t>
            </a:r>
            <a:r>
              <a:rPr lang="en-US" sz="1400" i="1" dirty="0" smtClean="0">
                <a:solidFill>
                  <a:srgbClr val="002060"/>
                </a:solidFill>
              </a:rPr>
              <a:t>conversion </a:t>
            </a:r>
            <a:r>
              <a:rPr lang="en-US" sz="1400" i="1" dirty="0">
                <a:solidFill>
                  <a:srgbClr val="002060"/>
                </a:solidFill>
              </a:rPr>
              <a:t>of the maternal spiral arteries for </a:t>
            </a:r>
            <a:r>
              <a:rPr lang="en-US" sz="1400" i="1" dirty="0" err="1">
                <a:solidFill>
                  <a:srgbClr val="002060"/>
                </a:solidFill>
              </a:rPr>
              <a:t>uteroplacental</a:t>
            </a:r>
            <a:r>
              <a:rPr lang="en-US" sz="1400" i="1" dirty="0">
                <a:solidFill>
                  <a:srgbClr val="002060"/>
                </a:solidFill>
              </a:rPr>
              <a:t> blood flow during human pregnancy. Placenta. 2009;30:473–482</a:t>
            </a:r>
            <a:r>
              <a:rPr lang="en-US" sz="1400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1400" i="1" dirty="0" smtClean="0">
                <a:solidFill>
                  <a:srgbClr val="002060"/>
                </a:solidFill>
              </a:rPr>
              <a:t>- </a:t>
            </a:r>
            <a:r>
              <a:rPr lang="en-US" sz="1400" i="1" dirty="0" err="1" smtClean="0">
                <a:solidFill>
                  <a:srgbClr val="002060"/>
                </a:solidFill>
              </a:rPr>
              <a:t>Hiby</a:t>
            </a:r>
            <a:r>
              <a:rPr lang="en-US" sz="1400" i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>
                <a:solidFill>
                  <a:srgbClr val="002060"/>
                </a:solidFill>
              </a:rPr>
              <a:t>SE, Apps R, Sharkey AM et al. Maternal activating KIRs protect against human reproductive failure mediated by fetal HLA-C2. J </a:t>
            </a:r>
            <a:r>
              <a:rPr lang="en-US" sz="1400" i="1" dirty="0" err="1">
                <a:solidFill>
                  <a:srgbClr val="002060"/>
                </a:solidFill>
              </a:rPr>
              <a:t>Clin</a:t>
            </a:r>
            <a:r>
              <a:rPr lang="en-US" sz="1400" i="1" dirty="0">
                <a:solidFill>
                  <a:srgbClr val="002060"/>
                </a:solidFill>
              </a:rPr>
              <a:t> Invest. 2010;120:4102–4110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Sinh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bệnh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7"/>
            <a:ext cx="8001000" cy="4525963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 startAt="2"/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thành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bánh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nhau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CRL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000" b="1" dirty="0" err="1" smtClean="0">
                <a:solidFill>
                  <a:srgbClr val="0070C0"/>
                </a:solidFill>
              </a:rPr>
              <a:t>Sự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làm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tổ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và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hình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thánh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bánh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nhau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33" y="2319383"/>
            <a:ext cx="7624263" cy="442817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070760" y="3685310"/>
            <a:ext cx="35052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298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Sinh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bệnh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7"/>
            <a:ext cx="8001000" cy="4525963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 startAt="2"/>
            </a:pP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thành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bánh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nhau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CRL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1800" b="1" dirty="0" err="1" smtClean="0">
                <a:solidFill>
                  <a:srgbClr val="0070C0"/>
                </a:solidFill>
              </a:rPr>
              <a:t>Sự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làm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tổ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và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hình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thánh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bánh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nhau</a:t>
            </a:r>
            <a:endParaRPr lang="en-US" sz="1800" b="1" dirty="0" smtClean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6197025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>
                <a:solidFill>
                  <a:srgbClr val="002060"/>
                </a:solidFill>
              </a:rPr>
              <a:t>Marijke</a:t>
            </a:r>
            <a:r>
              <a:rPr lang="en-US" sz="1600" i="1" dirty="0">
                <a:solidFill>
                  <a:srgbClr val="002060"/>
                </a:solidFill>
              </a:rPr>
              <a:t> M. </a:t>
            </a:r>
            <a:r>
              <a:rPr lang="en-US" sz="1600" i="1" dirty="0" err="1" smtClean="0">
                <a:solidFill>
                  <a:srgbClr val="002060"/>
                </a:solidFill>
              </a:rPr>
              <a:t>Faas</a:t>
            </a:r>
            <a:r>
              <a:rPr lang="en-US" sz="1600" i="1" dirty="0" smtClean="0">
                <a:solidFill>
                  <a:srgbClr val="002060"/>
                </a:solidFill>
              </a:rPr>
              <a:t>, </a:t>
            </a:r>
            <a:r>
              <a:rPr lang="en-US" sz="1600" i="1" dirty="0">
                <a:solidFill>
                  <a:srgbClr val="002060"/>
                </a:solidFill>
              </a:rPr>
              <a:t>Paul de </a:t>
            </a:r>
            <a:r>
              <a:rPr lang="en-US" sz="1600" i="1" dirty="0" err="1" smtClean="0">
                <a:solidFill>
                  <a:srgbClr val="002060"/>
                </a:solidFill>
              </a:rPr>
              <a:t>Vos</a:t>
            </a:r>
            <a:r>
              <a:rPr lang="en-US" sz="1600" i="1" dirty="0" smtClean="0">
                <a:solidFill>
                  <a:srgbClr val="002060"/>
                </a:solidFill>
              </a:rPr>
              <a:t>: </a:t>
            </a:r>
            <a:r>
              <a:rPr lang="en-US" sz="1600" i="1" dirty="0">
                <a:solidFill>
                  <a:srgbClr val="002060"/>
                </a:solidFill>
              </a:rPr>
              <a:t>Uterine NK cells and macrophages in </a:t>
            </a:r>
            <a:r>
              <a:rPr lang="en-US" sz="1600" i="1" dirty="0" smtClean="0">
                <a:solidFill>
                  <a:srgbClr val="002060"/>
                </a:solidFill>
              </a:rPr>
              <a:t>pregnancy. Placenta August 2017 </a:t>
            </a:r>
            <a:r>
              <a:rPr lang="fr-FR" sz="1600" i="1" dirty="0" smtClean="0">
                <a:solidFill>
                  <a:srgbClr val="002060"/>
                </a:solidFill>
              </a:rPr>
              <a:t>Volume </a:t>
            </a:r>
            <a:r>
              <a:rPr lang="fr-FR" sz="1600" i="1" dirty="0">
                <a:solidFill>
                  <a:srgbClr val="002060"/>
                </a:solidFill>
              </a:rPr>
              <a:t>56, Pages </a:t>
            </a:r>
            <a:r>
              <a:rPr lang="fr-FR" sz="1600" i="1" dirty="0" smtClean="0">
                <a:solidFill>
                  <a:srgbClr val="002060"/>
                </a:solidFill>
              </a:rPr>
              <a:t>44–52</a:t>
            </a:r>
            <a:endParaRPr lang="en-US" sz="1600" i="1" dirty="0">
              <a:solidFill>
                <a:srgbClr val="002060"/>
              </a:solidFill>
            </a:endParaRPr>
          </a:p>
        </p:txBody>
      </p:sp>
      <p:pic>
        <p:nvPicPr>
          <p:cNvPr id="100354" name="Picture 2" descr="Fig.Â 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209337"/>
            <a:ext cx="6346961" cy="39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8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Sinh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bệnh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7"/>
            <a:ext cx="5181600" cy="4525963"/>
          </a:xfrm>
        </p:spPr>
        <p:txBody>
          <a:bodyPr>
            <a:norm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 startAt="2"/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thành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bánh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nhau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CRL</a:t>
            </a:r>
          </a:p>
          <a:p>
            <a:pPr marL="914400" lvl="1" indent="-514350">
              <a:buFont typeface="+mj-lt"/>
              <a:buAutoNum type="alphaLcParenR" startAt="2"/>
            </a:pPr>
            <a:r>
              <a:rPr lang="en-US" sz="2000" b="1" dirty="0" err="1" smtClean="0">
                <a:solidFill>
                  <a:srgbClr val="0070C0"/>
                </a:solidFill>
              </a:rPr>
              <a:t>Màng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rụng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vùng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sẹo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857250" lvl="1" indent="-290513">
              <a:buFont typeface="Wingdings" panose="05000000000000000000" pitchFamily="2" charset="2"/>
              <a:buChar char="§"/>
            </a:pPr>
            <a:r>
              <a:rPr lang="en-US" sz="1800" dirty="0" err="1" smtClean="0"/>
              <a:t>Mất</a:t>
            </a:r>
            <a:r>
              <a:rPr lang="en-US" sz="1800" dirty="0" smtClean="0"/>
              <a:t> 1 </a:t>
            </a:r>
            <a:r>
              <a:rPr lang="en-US" sz="1800" dirty="0" err="1" smtClean="0"/>
              <a:t>phần</a:t>
            </a:r>
            <a:r>
              <a:rPr lang="en-US" sz="1800" dirty="0" smtClean="0"/>
              <a:t> hay </a:t>
            </a:r>
            <a:r>
              <a:rPr lang="en-US" sz="1800" dirty="0" err="1" smtClean="0"/>
              <a:t>toàn</a:t>
            </a:r>
            <a:r>
              <a:rPr lang="en-US" sz="1800" dirty="0" smtClean="0"/>
              <a:t> </a:t>
            </a:r>
            <a:r>
              <a:rPr lang="en-US" sz="1800" dirty="0" err="1" smtClean="0"/>
              <a:t>bộ</a:t>
            </a:r>
            <a:r>
              <a:rPr lang="en-US" sz="1800" dirty="0" smtClean="0"/>
              <a:t> </a:t>
            </a:r>
            <a:r>
              <a:rPr lang="en-US" sz="1800" dirty="0" err="1" smtClean="0"/>
              <a:t>màng</a:t>
            </a:r>
            <a:r>
              <a:rPr lang="en-US" sz="1800" dirty="0" smtClean="0"/>
              <a:t> </a:t>
            </a:r>
            <a:r>
              <a:rPr lang="en-US" sz="1800" dirty="0" err="1" smtClean="0"/>
              <a:t>rụng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mô</a:t>
            </a:r>
            <a:r>
              <a:rPr lang="en-US" sz="1800" dirty="0" smtClean="0"/>
              <a:t> </a:t>
            </a:r>
            <a:r>
              <a:rPr lang="en-US" sz="1800" dirty="0" err="1" smtClean="0"/>
              <a:t>nhau</a:t>
            </a:r>
            <a:r>
              <a:rPr lang="en-US" sz="1800" dirty="0" smtClean="0"/>
              <a:t> </a:t>
            </a:r>
            <a:r>
              <a:rPr lang="en-US" sz="1800" dirty="0" err="1" smtClean="0"/>
              <a:t>dưới</a:t>
            </a:r>
            <a:r>
              <a:rPr lang="en-US" sz="1800" dirty="0" smtClean="0"/>
              <a:t> </a:t>
            </a:r>
            <a:r>
              <a:rPr lang="en-US" sz="1800" dirty="0" err="1" smtClean="0"/>
              <a:t>vùng</a:t>
            </a:r>
            <a:r>
              <a:rPr lang="en-US" sz="1800" dirty="0" smtClean="0"/>
              <a:t> JZ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bệnh</a:t>
            </a:r>
            <a:r>
              <a:rPr lang="en-US" sz="1800" dirty="0" smtClean="0"/>
              <a:t> </a:t>
            </a:r>
            <a:r>
              <a:rPr lang="en-US" sz="1800" dirty="0" err="1" smtClean="0"/>
              <a:t>cảnh</a:t>
            </a:r>
            <a:r>
              <a:rPr lang="en-US" sz="1800" dirty="0" smtClean="0"/>
              <a:t> </a:t>
            </a:r>
            <a:r>
              <a:rPr lang="en-US" sz="1800" dirty="0" err="1" smtClean="0"/>
              <a:t>mô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chủ</a:t>
            </a:r>
            <a:r>
              <a:rPr lang="en-US" sz="1800" dirty="0" smtClean="0"/>
              <a:t> </a:t>
            </a:r>
            <a:r>
              <a:rPr lang="en-US" sz="1800" dirty="0" err="1" smtClean="0"/>
              <a:t>yếu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NCRL. </a:t>
            </a:r>
          </a:p>
          <a:p>
            <a:pPr marL="857250" lvl="1" indent="-290513">
              <a:buFont typeface="Wingdings" panose="05000000000000000000" pitchFamily="2" charset="2"/>
              <a:buChar char="§"/>
            </a:pPr>
            <a:r>
              <a:rPr lang="en-US" sz="1800" dirty="0" err="1" smtClean="0"/>
              <a:t>Gia</a:t>
            </a:r>
            <a:r>
              <a:rPr lang="en-US" sz="1800" dirty="0" smtClean="0"/>
              <a:t> </a:t>
            </a:r>
            <a:r>
              <a:rPr lang="en-US" sz="1800" dirty="0" err="1" smtClean="0"/>
              <a:t>tăng</a:t>
            </a:r>
            <a:r>
              <a:rPr lang="en-US" sz="1800" dirty="0" smtClean="0"/>
              <a:t> </a:t>
            </a:r>
            <a:r>
              <a:rPr lang="en-US" sz="1800" dirty="0" err="1" smtClean="0"/>
              <a:t>tần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NTĐ </a:t>
            </a:r>
            <a:r>
              <a:rPr lang="en-US" sz="1800" dirty="0" err="1" smtClean="0"/>
              <a:t>sau</a:t>
            </a:r>
            <a:r>
              <a:rPr lang="en-US" sz="1800" dirty="0" smtClean="0"/>
              <a:t> MLT </a:t>
            </a:r>
            <a:r>
              <a:rPr lang="en-US" sz="1800" dirty="0" err="1" smtClean="0"/>
              <a:t>thường</a:t>
            </a:r>
            <a:r>
              <a:rPr lang="en-US" sz="1800" dirty="0" smtClean="0"/>
              <a:t> do </a:t>
            </a:r>
            <a:r>
              <a:rPr lang="en-US" sz="1800" dirty="0" err="1" smtClean="0"/>
              <a:t>khiếm</a:t>
            </a:r>
            <a:r>
              <a:rPr lang="en-US" sz="1800" dirty="0" smtClean="0"/>
              <a:t> </a:t>
            </a:r>
            <a:r>
              <a:rPr lang="en-US" sz="1800" dirty="0" err="1" smtClean="0"/>
              <a:t>khuyết</a:t>
            </a:r>
            <a:r>
              <a:rPr lang="en-US" sz="1800" dirty="0" smtClean="0"/>
              <a:t> </a:t>
            </a:r>
            <a:r>
              <a:rPr lang="en-US" sz="1800" dirty="0" err="1" smtClean="0"/>
              <a:t>màng</a:t>
            </a:r>
            <a:r>
              <a:rPr lang="en-US" sz="1800" dirty="0" smtClean="0"/>
              <a:t> </a:t>
            </a:r>
            <a:r>
              <a:rPr lang="en-US" sz="1800" dirty="0" err="1" smtClean="0"/>
              <a:t>rụng</a:t>
            </a:r>
            <a:r>
              <a:rPr lang="en-US" sz="1800" dirty="0" smtClean="0"/>
              <a:t> </a:t>
            </a:r>
            <a:r>
              <a:rPr lang="en-US" sz="1800" dirty="0" err="1" smtClean="0"/>
              <a:t>hơn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do NBN </a:t>
            </a:r>
            <a:r>
              <a:rPr lang="en-US" sz="1800" dirty="0" err="1" smtClean="0"/>
              <a:t>xâm</a:t>
            </a:r>
            <a:r>
              <a:rPr lang="en-US" sz="1800" dirty="0" smtClean="0"/>
              <a:t> </a:t>
            </a:r>
            <a:r>
              <a:rPr lang="en-US" sz="1800" dirty="0" err="1" smtClean="0"/>
              <a:t>lấn</a:t>
            </a:r>
            <a:r>
              <a:rPr lang="en-US" sz="1800" dirty="0" smtClean="0"/>
              <a:t> </a:t>
            </a:r>
            <a:r>
              <a:rPr lang="en-US" sz="1800" dirty="0" err="1" smtClean="0"/>
              <a:t>bất</a:t>
            </a:r>
            <a:r>
              <a:rPr lang="en-US" sz="1800" dirty="0" smtClean="0"/>
              <a:t> </a:t>
            </a:r>
            <a:r>
              <a:rPr lang="en-US" sz="1800" dirty="0" err="1" smtClean="0"/>
              <a:t>thường</a:t>
            </a:r>
            <a:r>
              <a:rPr lang="en-US" sz="1800" dirty="0" smtClean="0"/>
              <a:t>.</a:t>
            </a:r>
          </a:p>
          <a:p>
            <a:pPr marL="857250" lvl="1" indent="-290513">
              <a:buFont typeface="Wingdings" panose="05000000000000000000" pitchFamily="2" charset="2"/>
              <a:buChar char="§"/>
            </a:pPr>
            <a:r>
              <a:rPr lang="en-US" sz="1800" dirty="0" err="1" smtClean="0"/>
              <a:t>Tuy</a:t>
            </a:r>
            <a:r>
              <a:rPr lang="en-US" sz="1800" dirty="0" smtClean="0"/>
              <a:t> </a:t>
            </a:r>
            <a:r>
              <a:rPr lang="en-US" sz="1800" dirty="0" err="1" smtClean="0"/>
              <a:t>nhiên</a:t>
            </a:r>
            <a:r>
              <a:rPr lang="en-US" sz="1800" dirty="0" smtClean="0"/>
              <a:t>, </a:t>
            </a:r>
            <a:r>
              <a:rPr lang="en-US" sz="1800" dirty="0" err="1" smtClean="0"/>
              <a:t>các</a:t>
            </a:r>
            <a:r>
              <a:rPr lang="en-US" sz="1800" dirty="0" smtClean="0"/>
              <a:t> meta-analysis </a:t>
            </a:r>
            <a:r>
              <a:rPr lang="en-US" sz="1800" dirty="0" err="1" smtClean="0"/>
              <a:t>của</a:t>
            </a:r>
            <a:r>
              <a:rPr lang="en-US" sz="1800" dirty="0" smtClean="0"/>
              <a:t> 5 cohort </a:t>
            </a:r>
            <a:r>
              <a:rPr lang="en-US" sz="1800" dirty="0" err="1" smtClean="0"/>
              <a:t>và</a:t>
            </a:r>
            <a:r>
              <a:rPr lang="en-US" sz="1800" dirty="0" smtClean="0"/>
              <a:t> 11 case-control studies </a:t>
            </a:r>
            <a:r>
              <a:rPr lang="en-US" sz="1800" dirty="0" err="1" smtClean="0"/>
              <a:t>từ</a:t>
            </a:r>
            <a:r>
              <a:rPr lang="en-US" sz="1800" dirty="0" smtClean="0"/>
              <a:t> 1990 - 2011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thấy</a:t>
            </a:r>
            <a:r>
              <a:rPr lang="en-US" sz="1800" dirty="0" smtClean="0"/>
              <a:t> </a:t>
            </a:r>
            <a:r>
              <a:rPr lang="en-US" sz="1800" dirty="0" err="1" smtClean="0"/>
              <a:t>nguy</a:t>
            </a:r>
            <a:r>
              <a:rPr lang="en-US" sz="1800" dirty="0" smtClean="0"/>
              <a:t> </a:t>
            </a:r>
            <a:r>
              <a:rPr lang="en-US" sz="1800" dirty="0" err="1" smtClean="0"/>
              <a:t>cơ</a:t>
            </a:r>
            <a:r>
              <a:rPr lang="en-US" sz="1800" dirty="0" smtClean="0"/>
              <a:t> </a:t>
            </a:r>
            <a:r>
              <a:rPr lang="en-US" sz="1800" dirty="0" err="1" smtClean="0"/>
              <a:t>sau</a:t>
            </a:r>
            <a:r>
              <a:rPr lang="en-US" sz="1800" dirty="0" smtClean="0"/>
              <a:t> MLT </a:t>
            </a:r>
            <a:r>
              <a:rPr lang="en-US" sz="1800" dirty="0" err="1" smtClean="0"/>
              <a:t>của</a:t>
            </a:r>
            <a:r>
              <a:rPr lang="en-US" sz="1800" dirty="0" smtClean="0"/>
              <a:t> NTĐ </a:t>
            </a:r>
            <a:r>
              <a:rPr lang="en-US" sz="1800" dirty="0" err="1" smtClean="0"/>
              <a:t>là</a:t>
            </a:r>
            <a:r>
              <a:rPr lang="en-US" sz="1800" dirty="0" smtClean="0"/>
              <a:t> 1,47 </a:t>
            </a:r>
            <a:r>
              <a:rPr lang="en-US" sz="1800" dirty="0" err="1" smtClean="0"/>
              <a:t>và</a:t>
            </a:r>
            <a:r>
              <a:rPr lang="en-US" sz="1800" dirty="0" smtClean="0"/>
              <a:t> NCRL </a:t>
            </a:r>
            <a:r>
              <a:rPr lang="en-US" sz="1800" dirty="0" err="1" smtClean="0"/>
              <a:t>là</a:t>
            </a:r>
            <a:r>
              <a:rPr lang="en-US" sz="1800" dirty="0" smtClean="0"/>
              <a:t> 1,96 </a:t>
            </a:r>
            <a:r>
              <a:rPr lang="en-US" sz="1800" dirty="0" err="1" smtClean="0"/>
              <a:t>lần</a:t>
            </a:r>
            <a:r>
              <a:rPr lang="en-US" sz="1800" dirty="0" smtClean="0"/>
              <a:t>.</a:t>
            </a:r>
          </a:p>
          <a:p>
            <a:pPr marL="857250" lvl="1" indent="-290513">
              <a:buFont typeface="Wingdings" panose="05000000000000000000" pitchFamily="2" charset="2"/>
              <a:buChar char="§"/>
            </a:pPr>
            <a:r>
              <a:rPr lang="en-US" sz="1800" dirty="0" err="1" smtClean="0"/>
              <a:t>Giảm</a:t>
            </a:r>
            <a:r>
              <a:rPr lang="en-US" sz="1800" dirty="0" smtClean="0"/>
              <a:t> </a:t>
            </a:r>
            <a:r>
              <a:rPr lang="en-US" sz="1800" dirty="0" err="1"/>
              <a:t>máu</a:t>
            </a:r>
            <a:r>
              <a:rPr lang="en-US" sz="1800" dirty="0"/>
              <a:t> </a:t>
            </a:r>
            <a:r>
              <a:rPr lang="en-US" sz="1800" dirty="0" err="1"/>
              <a:t>nuôi</a:t>
            </a:r>
            <a:r>
              <a:rPr lang="en-US" sz="1800" dirty="0"/>
              <a:t> </a:t>
            </a:r>
            <a:r>
              <a:rPr lang="en-US" sz="1800" dirty="0" err="1"/>
              <a:t>vùng</a:t>
            </a:r>
            <a:r>
              <a:rPr lang="en-US" sz="1800" dirty="0"/>
              <a:t> </a:t>
            </a:r>
            <a:r>
              <a:rPr lang="en-US" sz="1800" dirty="0" err="1"/>
              <a:t>sẹo</a:t>
            </a:r>
            <a:r>
              <a:rPr lang="en-US" sz="1800" dirty="0"/>
              <a:t> MLT/</a:t>
            </a:r>
            <a:r>
              <a:rPr lang="en-US" sz="1800" dirty="0" err="1"/>
              <a:t>tổn</a:t>
            </a:r>
            <a:r>
              <a:rPr lang="en-US" sz="1800" dirty="0"/>
              <a:t> </a:t>
            </a:r>
            <a:r>
              <a:rPr lang="en-US" sz="1800" dirty="0" err="1"/>
              <a:t>thương</a:t>
            </a:r>
            <a:r>
              <a:rPr lang="en-US" sz="1800" dirty="0"/>
              <a:t> NMTC</a:t>
            </a:r>
          </a:p>
          <a:p>
            <a:pPr marL="914400" lvl="1" indent="-514350">
              <a:buNone/>
            </a:pPr>
            <a:endParaRPr lang="en-US" sz="1800" dirty="0" smtClean="0"/>
          </a:p>
          <a:p>
            <a:pPr marL="914400" lvl="1" indent="-514350">
              <a:buNone/>
            </a:pPr>
            <a:endParaRPr lang="en-US" sz="1800" dirty="0" smtClean="0"/>
          </a:p>
          <a:p>
            <a:pPr marL="914400" lvl="1" indent="-514350"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2600" y="6110035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2060"/>
                </a:solidFill>
              </a:rPr>
              <a:t> </a:t>
            </a:r>
            <a:r>
              <a:rPr lang="en-US" sz="1400" i="1" dirty="0" err="1">
                <a:solidFill>
                  <a:srgbClr val="002060"/>
                </a:solidFill>
              </a:rPr>
              <a:t>Klar</a:t>
            </a:r>
            <a:r>
              <a:rPr lang="en-US" sz="1400" i="1" dirty="0">
                <a:solidFill>
                  <a:srgbClr val="002060"/>
                </a:solidFill>
              </a:rPr>
              <a:t> M, </a:t>
            </a:r>
            <a:r>
              <a:rPr lang="en-US" sz="1400" i="1" dirty="0" err="1">
                <a:solidFill>
                  <a:srgbClr val="002060"/>
                </a:solidFill>
              </a:rPr>
              <a:t>Michels</a:t>
            </a:r>
            <a:r>
              <a:rPr lang="en-US" sz="1400" i="1" dirty="0">
                <a:solidFill>
                  <a:srgbClr val="002060"/>
                </a:solidFill>
              </a:rPr>
              <a:t> KB. Cesarean section and placental disorders in subsequent </a:t>
            </a:r>
            <a:r>
              <a:rPr lang="en-US" sz="1400" i="1" dirty="0" smtClean="0">
                <a:solidFill>
                  <a:srgbClr val="002060"/>
                </a:solidFill>
              </a:rPr>
              <a:t>pregnancies — A </a:t>
            </a:r>
            <a:r>
              <a:rPr lang="en-US" sz="1400" i="1" dirty="0" err="1">
                <a:solidFill>
                  <a:srgbClr val="002060"/>
                </a:solidFill>
              </a:rPr>
              <a:t>metaanalysis</a:t>
            </a:r>
            <a:r>
              <a:rPr lang="en-US" sz="1400" i="1" dirty="0">
                <a:solidFill>
                  <a:srgbClr val="002060"/>
                </a:solidFill>
              </a:rPr>
              <a:t>. J Perinat Med. 2014;42:571–583.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202" r="23202"/>
          <a:stretch/>
        </p:blipFill>
        <p:spPr>
          <a:xfrm>
            <a:off x="5867400" y="1584073"/>
            <a:ext cx="2971801" cy="4004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Diễn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tiến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tự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nhiên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tx2"/>
                </a:solidFill>
              </a:rPr>
              <a:t>Danh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từ</a:t>
            </a:r>
            <a:r>
              <a:rPr lang="en-US" b="1" dirty="0" smtClean="0">
                <a:solidFill>
                  <a:schemeClr val="tx2"/>
                </a:solidFill>
              </a:rPr>
              <a:t> - </a:t>
            </a:r>
            <a:r>
              <a:rPr lang="en-US" b="1" dirty="0" err="1" smtClean="0">
                <a:solidFill>
                  <a:schemeClr val="tx2"/>
                </a:solidFill>
              </a:rPr>
              <a:t>viết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tắt</a:t>
            </a:r>
            <a:endParaRPr lang="en-US" b="1" dirty="0" smtClean="0">
              <a:solidFill>
                <a:schemeClr val="tx2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/>
              <a:t>Placenta </a:t>
            </a:r>
            <a:r>
              <a:rPr lang="en-US" sz="2600" dirty="0" err="1" smtClean="0"/>
              <a:t>accreta</a:t>
            </a:r>
            <a:r>
              <a:rPr lang="en-US" sz="2600" dirty="0" smtClean="0"/>
              <a:t> –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PA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/>
              <a:t>Morbidly adherent Placenta –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MAP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/>
              <a:t>Abnormally Invasive Placenta –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AIP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/>
              <a:t>Advanced invasive </a:t>
            </a:r>
            <a:r>
              <a:rPr lang="en-US" sz="2600" dirty="0" err="1" smtClean="0"/>
              <a:t>Placentation</a:t>
            </a:r>
            <a:r>
              <a:rPr lang="en-US" sz="2600" dirty="0" smtClean="0"/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/>
              <a:t>Abnormal </a:t>
            </a:r>
            <a:r>
              <a:rPr lang="en-US" sz="2600" dirty="0" err="1" smtClean="0"/>
              <a:t>myometrial</a:t>
            </a:r>
            <a:r>
              <a:rPr lang="en-US" sz="2600" dirty="0" smtClean="0"/>
              <a:t> Invasion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en-US" sz="2800" dirty="0" err="1" smtClean="0">
                <a:sym typeface="Wingdings" pitchFamily="2" charset="2"/>
              </a:rPr>
              <a:t>Cả</a:t>
            </a:r>
            <a:r>
              <a:rPr lang="en-US" sz="2800" dirty="0" smtClean="0">
                <a:sym typeface="Wingdings" pitchFamily="2" charset="2"/>
              </a:rPr>
              <a:t> 1&amp;2 </a:t>
            </a:r>
            <a:r>
              <a:rPr lang="en-US" sz="2800" dirty="0" err="1" smtClean="0">
                <a:sym typeface="Wingdings" pitchFamily="2" charset="2"/>
              </a:rPr>
              <a:t>thường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phối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hợp</a:t>
            </a:r>
            <a:r>
              <a:rPr lang="en-US" sz="2800" dirty="0" smtClean="0">
                <a:sym typeface="Wingdings" pitchFamily="2" charset="2"/>
              </a:rPr>
              <a:t>: Placenta </a:t>
            </a:r>
            <a:r>
              <a:rPr lang="en-US" sz="2800" dirty="0" err="1" smtClean="0">
                <a:sym typeface="Wingdings" pitchFamily="2" charset="2"/>
              </a:rPr>
              <a:t>accreta</a:t>
            </a:r>
            <a:r>
              <a:rPr lang="en-US" sz="2800" dirty="0" smtClean="0">
                <a:sym typeface="Wingdings" pitchFamily="2" charset="2"/>
              </a:rPr>
              <a:t> spectrum –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PAS </a:t>
            </a:r>
            <a:r>
              <a:rPr lang="en-US" sz="2600" dirty="0" smtClean="0">
                <a:sym typeface="Wingdings" pitchFamily="2" charset="2"/>
              </a:rPr>
              <a:t>(FIGO 2017) </a:t>
            </a:r>
            <a:r>
              <a:rPr lang="en-US" sz="2600" dirty="0" err="1" smtClean="0">
                <a:sym typeface="Wingdings" pitchFamily="2" charset="2"/>
              </a:rPr>
              <a:t>phổ</a:t>
            </a:r>
            <a:r>
              <a:rPr lang="en-US" sz="2600" dirty="0" smtClean="0">
                <a:sym typeface="Wingdings" pitchFamily="2" charset="2"/>
              </a:rPr>
              <a:t> </a:t>
            </a:r>
            <a:r>
              <a:rPr lang="en-US" sz="2600" dirty="0" err="1" smtClean="0">
                <a:sym typeface="Wingdings" pitchFamily="2" charset="2"/>
              </a:rPr>
              <a:t>nhau</a:t>
            </a:r>
            <a:r>
              <a:rPr lang="en-US" sz="2600" dirty="0" smtClean="0">
                <a:sym typeface="Wingdings" pitchFamily="2" charset="2"/>
              </a:rPr>
              <a:t> </a:t>
            </a:r>
            <a:r>
              <a:rPr lang="en-US" sz="2600" dirty="0" err="1" smtClean="0">
                <a:sym typeface="Wingdings" pitchFamily="2" charset="2"/>
              </a:rPr>
              <a:t>cài</a:t>
            </a:r>
            <a:r>
              <a:rPr lang="en-US" sz="2600" dirty="0" smtClean="0">
                <a:sym typeface="Wingdings" pitchFamily="2" charset="2"/>
              </a:rPr>
              <a:t> </a:t>
            </a:r>
            <a:r>
              <a:rPr lang="en-US" sz="2600" dirty="0" err="1" smtClean="0">
                <a:sym typeface="Wingdings" pitchFamily="2" charset="2"/>
              </a:rPr>
              <a:t>răng</a:t>
            </a:r>
            <a:r>
              <a:rPr lang="en-US" sz="2600" dirty="0" smtClean="0">
                <a:sym typeface="Wingdings" pitchFamily="2" charset="2"/>
              </a:rPr>
              <a:t> </a:t>
            </a:r>
            <a:r>
              <a:rPr lang="en-US" sz="2600" dirty="0" err="1" smtClean="0">
                <a:sym typeface="Wingdings" pitchFamily="2" charset="2"/>
              </a:rPr>
              <a:t>lược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luận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HN 2017: </a:t>
            </a:r>
            <a:r>
              <a:rPr lang="en-US" sz="2800" b="1" dirty="0" err="1" smtClean="0"/>
              <a:t>không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dùng</a:t>
            </a:r>
            <a:r>
              <a:rPr lang="en-US" sz="2800" b="1" dirty="0" smtClean="0"/>
              <a:t> MAP, AIP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 lvl="0" algn="r" fontAlgn="base">
              <a:buNone/>
            </a:pPr>
            <a:r>
              <a:rPr lang="en-US" sz="1800" i="1" dirty="0" err="1" smtClean="0">
                <a:solidFill>
                  <a:srgbClr val="002060"/>
                </a:solidFill>
              </a:rPr>
              <a:t>Janaux</a:t>
            </a:r>
            <a:r>
              <a:rPr lang="en-US" sz="1800" i="1" dirty="0" smtClean="0">
                <a:solidFill>
                  <a:srgbClr val="002060"/>
                </a:solidFill>
              </a:rPr>
              <a:t> et al., AJOG, 2016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8BCC-7875-48F2-AC9C-499BC5173774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Sinh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bệnh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7"/>
            <a:ext cx="8001000" cy="4525963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 startAt="2"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thành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bánh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nhau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CRL</a:t>
            </a:r>
          </a:p>
          <a:p>
            <a:pPr marL="914400" lvl="1" indent="-514350">
              <a:buFont typeface="+mj-lt"/>
              <a:buAutoNum type="alphaLcParenR" startAt="3"/>
            </a:pPr>
            <a:r>
              <a:rPr lang="en-US" sz="2400" b="1" dirty="0" err="1" smtClean="0">
                <a:solidFill>
                  <a:srgbClr val="0070C0"/>
                </a:solidFill>
              </a:rPr>
              <a:t>Nguyên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bào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nuôi</a:t>
            </a:r>
            <a:r>
              <a:rPr lang="en-US" sz="2400" b="1" dirty="0" smtClean="0">
                <a:solidFill>
                  <a:srgbClr val="0070C0"/>
                </a:solidFill>
              </a:rPr>
              <a:t> CRL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5446693"/>
            <a:ext cx="83058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i="1" dirty="0" smtClean="0">
                <a:solidFill>
                  <a:srgbClr val="002060"/>
                </a:solidFill>
              </a:rPr>
              <a:t>Hannon </a:t>
            </a:r>
            <a:r>
              <a:rPr lang="en-US" sz="1400" i="1" dirty="0">
                <a:solidFill>
                  <a:srgbClr val="002060"/>
                </a:solidFill>
              </a:rPr>
              <a:t>T, Innes BA, Lash GE et al. Effects of local decidua on trophoblast invasion and spiral artery remodeling in focal placenta </a:t>
            </a:r>
            <a:r>
              <a:rPr lang="en-US" sz="1400" i="1" dirty="0" err="1">
                <a:solidFill>
                  <a:srgbClr val="002060"/>
                </a:solidFill>
              </a:rPr>
              <a:t>creta</a:t>
            </a:r>
            <a:r>
              <a:rPr lang="en-US" sz="1400" i="1" dirty="0">
                <a:solidFill>
                  <a:srgbClr val="002060"/>
                </a:solidFill>
              </a:rPr>
              <a:t>—An </a:t>
            </a:r>
            <a:r>
              <a:rPr lang="en-US" sz="1400" i="1" dirty="0" err="1">
                <a:solidFill>
                  <a:srgbClr val="002060"/>
                </a:solidFill>
              </a:rPr>
              <a:t>immunohistochemical</a:t>
            </a:r>
            <a:r>
              <a:rPr lang="en-US" sz="1400" i="1" dirty="0">
                <a:solidFill>
                  <a:srgbClr val="002060"/>
                </a:solidFill>
              </a:rPr>
              <a:t> study. Placenta. 2012;33:998–1004. </a:t>
            </a:r>
            <a:endParaRPr lang="en-US" sz="1400" i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i="1" dirty="0" err="1" smtClean="0">
                <a:solidFill>
                  <a:srgbClr val="002060"/>
                </a:solidFill>
              </a:rPr>
              <a:t>Stanek</a:t>
            </a:r>
            <a:r>
              <a:rPr lang="en-US" sz="1400" i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>
                <a:solidFill>
                  <a:srgbClr val="002060"/>
                </a:solidFill>
              </a:rPr>
              <a:t>J, Drummond Z. Occult placenta </a:t>
            </a:r>
            <a:r>
              <a:rPr lang="en-US" sz="1400" i="1" dirty="0" err="1">
                <a:solidFill>
                  <a:srgbClr val="002060"/>
                </a:solidFill>
              </a:rPr>
              <a:t>accreta</a:t>
            </a:r>
            <a:r>
              <a:rPr lang="en-US" sz="1400" i="1" dirty="0">
                <a:solidFill>
                  <a:srgbClr val="002060"/>
                </a:solidFill>
              </a:rPr>
              <a:t>: The missing link in the diagnosis of abnormal placentation. </a:t>
            </a:r>
            <a:r>
              <a:rPr lang="en-US" sz="1400" i="1" dirty="0" err="1">
                <a:solidFill>
                  <a:srgbClr val="002060"/>
                </a:solidFill>
              </a:rPr>
              <a:t>Pediatr</a:t>
            </a:r>
            <a:r>
              <a:rPr lang="en-US" sz="1400" i="1" dirty="0">
                <a:solidFill>
                  <a:srgbClr val="002060"/>
                </a:solidFill>
              </a:rPr>
              <a:t> Dev </a:t>
            </a:r>
            <a:r>
              <a:rPr lang="en-US" sz="1400" i="1" dirty="0" err="1">
                <a:solidFill>
                  <a:srgbClr val="002060"/>
                </a:solidFill>
              </a:rPr>
              <a:t>Pathol</a:t>
            </a:r>
            <a:r>
              <a:rPr lang="en-US" sz="1400" i="1" dirty="0">
                <a:solidFill>
                  <a:srgbClr val="002060"/>
                </a:solidFill>
              </a:rPr>
              <a:t>. 2007;10:266–273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7" y="2419350"/>
            <a:ext cx="915560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52400" y="4085772"/>
            <a:ext cx="53340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408577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Ngược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với</a:t>
            </a:r>
            <a:r>
              <a:rPr lang="en-US" b="1" dirty="0" smtClean="0">
                <a:solidFill>
                  <a:srgbClr val="FF0000"/>
                </a:solidFill>
              </a:rPr>
              <a:t> TSG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Sinh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bệnh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7"/>
            <a:ext cx="8001000" cy="4525963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 startAt="2"/>
            </a:pP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thành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bánh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nhau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CRL</a:t>
            </a:r>
          </a:p>
          <a:p>
            <a:pPr marL="914400" lvl="1" indent="-514350">
              <a:buFont typeface="+mj-lt"/>
              <a:buAutoNum type="alphaLcParenR" startAt="4"/>
            </a:pPr>
            <a:r>
              <a:rPr lang="en-US" sz="1800" b="1" dirty="0" err="1" smtClean="0">
                <a:solidFill>
                  <a:srgbClr val="0070C0"/>
                </a:solidFill>
              </a:rPr>
              <a:t>Cơ</a:t>
            </a:r>
            <a:r>
              <a:rPr lang="en-US" sz="1800" b="1" dirty="0" smtClean="0">
                <a:solidFill>
                  <a:srgbClr val="0070C0"/>
                </a:solidFill>
              </a:rPr>
              <a:t> TC </a:t>
            </a:r>
            <a:r>
              <a:rPr lang="en-US" sz="1800" b="1" dirty="0" err="1" smtClean="0">
                <a:solidFill>
                  <a:srgbClr val="0070C0"/>
                </a:solidFill>
              </a:rPr>
              <a:t>không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có</a:t>
            </a:r>
            <a:r>
              <a:rPr lang="en-US" sz="1800" b="1" dirty="0" smtClean="0">
                <a:solidFill>
                  <a:srgbClr val="0070C0"/>
                </a:solidFill>
              </a:rPr>
              <a:t> JZ </a:t>
            </a:r>
            <a:r>
              <a:rPr lang="en-US" sz="1800" b="1" dirty="0" err="1" smtClean="0">
                <a:solidFill>
                  <a:srgbClr val="0070C0"/>
                </a:solidFill>
              </a:rPr>
              <a:t>và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phân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bố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lại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mạch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máu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sâu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của</a:t>
            </a:r>
            <a:r>
              <a:rPr lang="en-US" sz="1800" b="1" dirty="0" smtClean="0">
                <a:solidFill>
                  <a:srgbClr val="0070C0"/>
                </a:solidFill>
              </a:rPr>
              <a:t> TC</a:t>
            </a:r>
          </a:p>
          <a:p>
            <a:pPr marL="914400" lvl="1" indent="-514350"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62484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2060"/>
                </a:solidFill>
              </a:rPr>
              <a:t>Tseng </a:t>
            </a:r>
            <a:r>
              <a:rPr lang="en-US" sz="1200" i="1" dirty="0">
                <a:solidFill>
                  <a:srgbClr val="002060"/>
                </a:solidFill>
              </a:rPr>
              <a:t>JJ, Chou MM, Hsieh YT et al. Differential expression of vascular endothelial growth factor, </a:t>
            </a:r>
            <a:r>
              <a:rPr lang="en-US" sz="1200" i="1" dirty="0" smtClean="0">
                <a:solidFill>
                  <a:srgbClr val="002060"/>
                </a:solidFill>
              </a:rPr>
              <a:t> </a:t>
            </a:r>
            <a:r>
              <a:rPr lang="en-US" sz="1200" i="1" dirty="0">
                <a:solidFill>
                  <a:srgbClr val="002060"/>
                </a:solidFill>
              </a:rPr>
              <a:t>placental growth factor and their receptors in placentae from pregnancies complicated by placenta </a:t>
            </a:r>
            <a:r>
              <a:rPr lang="en-US" sz="1200" i="1" dirty="0" err="1">
                <a:solidFill>
                  <a:srgbClr val="002060"/>
                </a:solidFill>
              </a:rPr>
              <a:t>accreta</a:t>
            </a:r>
            <a:r>
              <a:rPr lang="en-US" sz="1200" i="1" dirty="0">
                <a:solidFill>
                  <a:srgbClr val="002060"/>
                </a:solidFill>
              </a:rPr>
              <a:t>. Placenta. 2006;27:70–78</a:t>
            </a:r>
            <a:endParaRPr lang="en-US" sz="1200" i="1" dirty="0" smtClean="0">
              <a:solidFill>
                <a:srgbClr val="002060"/>
              </a:solidFill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909"/>
          <a:stretch/>
        </p:blipFill>
        <p:spPr bwMode="auto">
          <a:xfrm>
            <a:off x="1411126" y="2057400"/>
            <a:ext cx="6485098" cy="420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Sinh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bệnh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7"/>
            <a:ext cx="8001000" cy="4525963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 startAt="2"/>
            </a:pP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thành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bánh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nhau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CRL</a:t>
            </a:r>
          </a:p>
          <a:p>
            <a:pPr marL="914400" lvl="1" indent="-514350">
              <a:buFont typeface="+mj-lt"/>
              <a:buAutoNum type="alphaLcParenR" startAt="4"/>
            </a:pPr>
            <a:r>
              <a:rPr lang="en-US" sz="1800" b="1" dirty="0" err="1" smtClean="0">
                <a:solidFill>
                  <a:srgbClr val="0070C0"/>
                </a:solidFill>
              </a:rPr>
              <a:t>Cơ</a:t>
            </a:r>
            <a:r>
              <a:rPr lang="en-US" sz="1800" b="1" dirty="0" smtClean="0">
                <a:solidFill>
                  <a:srgbClr val="0070C0"/>
                </a:solidFill>
              </a:rPr>
              <a:t> TC </a:t>
            </a:r>
            <a:r>
              <a:rPr lang="en-US" sz="1800" b="1" dirty="0" err="1" smtClean="0">
                <a:solidFill>
                  <a:srgbClr val="0070C0"/>
                </a:solidFill>
              </a:rPr>
              <a:t>không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có</a:t>
            </a:r>
            <a:r>
              <a:rPr lang="en-US" sz="1800" b="1" dirty="0" smtClean="0">
                <a:solidFill>
                  <a:srgbClr val="0070C0"/>
                </a:solidFill>
              </a:rPr>
              <a:t> JZ </a:t>
            </a:r>
            <a:r>
              <a:rPr lang="en-US" sz="1800" b="1" dirty="0" err="1" smtClean="0">
                <a:solidFill>
                  <a:srgbClr val="0070C0"/>
                </a:solidFill>
              </a:rPr>
              <a:t>và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phân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bố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lại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mạch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máu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sâu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của</a:t>
            </a:r>
            <a:r>
              <a:rPr lang="en-US" sz="1800" b="1" dirty="0" smtClean="0">
                <a:solidFill>
                  <a:srgbClr val="0070C0"/>
                </a:solidFill>
              </a:rPr>
              <a:t> TC</a:t>
            </a:r>
          </a:p>
          <a:p>
            <a:pPr marL="914400" lvl="1" indent="-514350"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6243935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</a:rPr>
              <a:t>Tseng JJ, Chou MM, Hsieh YT et al. Differential expression of vascular endothelial growth factor,  placental growth factor and their receptors in placentae from pregnancies complicated by placenta </a:t>
            </a:r>
            <a:r>
              <a:rPr lang="en-US" sz="1200" i="1" dirty="0" err="1">
                <a:solidFill>
                  <a:srgbClr val="002060"/>
                </a:solidFill>
              </a:rPr>
              <a:t>accreta</a:t>
            </a:r>
            <a:r>
              <a:rPr lang="en-US" sz="1200" i="1" dirty="0">
                <a:solidFill>
                  <a:srgbClr val="002060"/>
                </a:solidFill>
              </a:rPr>
              <a:t>. Placenta. 2006;27:70–78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11111" t="6579"/>
          <a:stretch>
            <a:fillRect/>
          </a:stretch>
        </p:blipFill>
        <p:spPr bwMode="auto">
          <a:xfrm>
            <a:off x="1143000" y="2129970"/>
            <a:ext cx="6934200" cy="4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Sinh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bệnh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7"/>
            <a:ext cx="8001000" cy="4525963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 startAt="3"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Tương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quan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GPB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LS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: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CRL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nghiên</a:t>
            </a:r>
            <a:r>
              <a:rPr lang="en-US" dirty="0" smtClean="0"/>
              <a:t> </a:t>
            </a:r>
            <a:r>
              <a:rPr lang="en-US" dirty="0" err="1" smtClean="0"/>
              <a:t>cứu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giới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hạn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đánh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giá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giá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trị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của</a:t>
            </a:r>
            <a:r>
              <a:rPr lang="en-US" dirty="0" smtClean="0">
                <a:sym typeface="Wingdings" panose="05000000000000000000" pitchFamily="2" charset="2"/>
              </a:rPr>
              <a:t> SA </a:t>
            </a:r>
            <a:r>
              <a:rPr lang="en-US" dirty="0" err="1" smtClean="0">
                <a:sym typeface="Wingdings" panose="05000000000000000000" pitchFamily="2" charset="2"/>
              </a:rPr>
              <a:t>trong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tầm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soát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chẩn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đoán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phổ</a:t>
            </a:r>
            <a:r>
              <a:rPr lang="en-US" dirty="0" smtClean="0">
                <a:sym typeface="Wingdings" panose="05000000000000000000" pitchFamily="2" charset="2"/>
              </a:rPr>
              <a:t> NCRL.</a:t>
            </a:r>
            <a:endParaRPr lang="en-US" dirty="0" smtClean="0"/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 Increta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Percreta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mổ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6514" y="5279333"/>
            <a:ext cx="8382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2060"/>
                </a:solidFill>
              </a:rPr>
              <a:t> </a:t>
            </a:r>
            <a:r>
              <a:rPr lang="en-US" sz="1400" i="1" dirty="0" smtClean="0">
                <a:solidFill>
                  <a:srgbClr val="002060"/>
                </a:solidFill>
              </a:rPr>
              <a:t>-     </a:t>
            </a:r>
            <a:r>
              <a:rPr lang="en-US" sz="1400" i="1" dirty="0" err="1">
                <a:solidFill>
                  <a:srgbClr val="002060"/>
                </a:solidFill>
              </a:rPr>
              <a:t>Jauniaux</a:t>
            </a:r>
            <a:r>
              <a:rPr lang="en-US" sz="1400" i="1" dirty="0">
                <a:solidFill>
                  <a:srgbClr val="002060"/>
                </a:solidFill>
              </a:rPr>
              <a:t> E, Collins SL, </a:t>
            </a:r>
            <a:r>
              <a:rPr lang="en-US" sz="1400" i="1" dirty="0" err="1">
                <a:solidFill>
                  <a:srgbClr val="002060"/>
                </a:solidFill>
              </a:rPr>
              <a:t>Jurkovic</a:t>
            </a:r>
            <a:r>
              <a:rPr lang="en-US" sz="1400" i="1" dirty="0">
                <a:solidFill>
                  <a:srgbClr val="002060"/>
                </a:solidFill>
              </a:rPr>
              <a:t> D, Burton GJ. </a:t>
            </a:r>
            <a:r>
              <a:rPr lang="en-US" sz="1400" i="1" dirty="0" err="1">
                <a:solidFill>
                  <a:srgbClr val="002060"/>
                </a:solidFill>
              </a:rPr>
              <a:t>Accreta</a:t>
            </a:r>
            <a:r>
              <a:rPr lang="en-US" sz="1400" i="1" dirty="0">
                <a:solidFill>
                  <a:srgbClr val="002060"/>
                </a:solidFill>
              </a:rPr>
              <a:t> placentation. A systematic review of prenatal ultrasound imaging and grading of villous invasiveness. Am J </a:t>
            </a:r>
            <a:r>
              <a:rPr lang="en-US" sz="1400" i="1" dirty="0" err="1">
                <a:solidFill>
                  <a:srgbClr val="002060"/>
                </a:solidFill>
              </a:rPr>
              <a:t>Obstet</a:t>
            </a:r>
            <a:r>
              <a:rPr lang="en-US" sz="1400" i="1" dirty="0">
                <a:solidFill>
                  <a:srgbClr val="002060"/>
                </a:solidFill>
              </a:rPr>
              <a:t> Gynecol. </a:t>
            </a:r>
            <a:r>
              <a:rPr lang="en-US" sz="1400" i="1" dirty="0" smtClean="0">
                <a:solidFill>
                  <a:srgbClr val="002060"/>
                </a:solidFill>
              </a:rPr>
              <a:t>2016;215:712–21.</a:t>
            </a:r>
            <a:endParaRPr lang="en-US" sz="1400" i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i="1" dirty="0">
                <a:solidFill>
                  <a:srgbClr val="002060"/>
                </a:solidFill>
              </a:rPr>
              <a:t>Dannheim K, </a:t>
            </a:r>
            <a:r>
              <a:rPr lang="en-US" sz="1400" i="1" dirty="0" err="1">
                <a:solidFill>
                  <a:srgbClr val="002060"/>
                </a:solidFill>
              </a:rPr>
              <a:t>Shainker</a:t>
            </a:r>
            <a:r>
              <a:rPr lang="en-US" sz="1400" i="1" dirty="0">
                <a:solidFill>
                  <a:srgbClr val="002060"/>
                </a:solidFill>
              </a:rPr>
              <a:t> SA, Hecht JL. Hysterectomy for placenta </a:t>
            </a:r>
            <a:r>
              <a:rPr lang="en-US" sz="1400" i="1" dirty="0" err="1">
                <a:solidFill>
                  <a:srgbClr val="002060"/>
                </a:solidFill>
              </a:rPr>
              <a:t>accreta</a:t>
            </a:r>
            <a:r>
              <a:rPr lang="en-US" sz="1400" i="1" dirty="0">
                <a:solidFill>
                  <a:srgbClr val="002060"/>
                </a:solidFill>
              </a:rPr>
              <a:t>; methods for gross and microscopic pathology examination. Arch </a:t>
            </a:r>
            <a:r>
              <a:rPr lang="en-US" sz="1400" i="1" dirty="0" err="1">
                <a:solidFill>
                  <a:srgbClr val="002060"/>
                </a:solidFill>
              </a:rPr>
              <a:t>Gynecol</a:t>
            </a:r>
            <a:r>
              <a:rPr lang="en-US" sz="1400" i="1" dirty="0">
                <a:solidFill>
                  <a:srgbClr val="002060"/>
                </a:solidFill>
              </a:rPr>
              <a:t> Obstet. 2016;293:951–958. </a:t>
            </a:r>
            <a:endParaRPr lang="en-US" sz="1400" i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i="1" dirty="0" err="1" smtClean="0">
                <a:solidFill>
                  <a:srgbClr val="002060"/>
                </a:solidFill>
              </a:rPr>
              <a:t>Alfirevic</a:t>
            </a:r>
            <a:r>
              <a:rPr lang="en-US" sz="1400" i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>
                <a:solidFill>
                  <a:srgbClr val="002060"/>
                </a:solidFill>
              </a:rPr>
              <a:t>Z, Tang A-W, Collins SL, Robson SC, Palacios-</a:t>
            </a:r>
            <a:r>
              <a:rPr lang="en-US" sz="1400" i="1" dirty="0" err="1">
                <a:solidFill>
                  <a:srgbClr val="002060"/>
                </a:solidFill>
              </a:rPr>
              <a:t>Jaraquemadas</a:t>
            </a:r>
            <a:r>
              <a:rPr lang="en-US" sz="1400" i="1" dirty="0">
                <a:solidFill>
                  <a:srgbClr val="002060"/>
                </a:solidFill>
              </a:rPr>
              <a:t> J; Ad-hoc International AIP Expert group. Pro forma for ultrasound reporting in suspected abnormally invasive placenta (AIP); an international consensus. Ultrasound </a:t>
            </a:r>
            <a:r>
              <a:rPr lang="en-US" sz="1400" i="1" dirty="0" err="1">
                <a:solidFill>
                  <a:srgbClr val="002060"/>
                </a:solidFill>
              </a:rPr>
              <a:t>Obstet</a:t>
            </a:r>
            <a:r>
              <a:rPr lang="en-US" sz="1400" i="1" dirty="0">
                <a:solidFill>
                  <a:srgbClr val="002060"/>
                </a:solidFill>
              </a:rPr>
              <a:t> Gynecol. 2016;47:276–278.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Sinh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bệnh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7"/>
            <a:ext cx="8001000" cy="4525963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Kết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luận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/>
              <a:t>Yếu</a:t>
            </a:r>
            <a:r>
              <a:rPr lang="en-US" sz="2400" dirty="0" smtClean="0"/>
              <a:t> </a:t>
            </a:r>
            <a:r>
              <a:rPr lang="en-US" sz="2400" dirty="0" err="1" smtClean="0"/>
              <a:t>tố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cao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Phổ</a:t>
            </a:r>
            <a:r>
              <a:rPr lang="en-US" sz="2400" dirty="0" smtClean="0"/>
              <a:t> NCRL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sẹo</a:t>
            </a:r>
            <a:r>
              <a:rPr lang="en-US" sz="2400" dirty="0" smtClean="0"/>
              <a:t> MLT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thất</a:t>
            </a:r>
            <a:r>
              <a:rPr lang="en-US" sz="2400" dirty="0" smtClean="0"/>
              <a:t> </a:t>
            </a:r>
            <a:r>
              <a:rPr lang="en-US" sz="2400" dirty="0" err="1" smtClean="0"/>
              <a:t>bại</a:t>
            </a:r>
            <a:r>
              <a:rPr lang="en-US" sz="2400" dirty="0" smtClean="0"/>
              <a:t> </a:t>
            </a:r>
            <a:r>
              <a:rPr lang="en-US" sz="2400" dirty="0" err="1" smtClean="0"/>
              <a:t>việc</a:t>
            </a:r>
            <a:r>
              <a:rPr lang="en-US" sz="2400" dirty="0" smtClean="0"/>
              <a:t> </a:t>
            </a:r>
            <a:r>
              <a:rPr lang="en-US" sz="2400" dirty="0" err="1" smtClean="0"/>
              <a:t>tái</a:t>
            </a:r>
            <a:r>
              <a:rPr lang="en-US" sz="2400" dirty="0" smtClean="0"/>
              <a:t> </a:t>
            </a:r>
            <a:r>
              <a:rPr lang="en-US" sz="2400" dirty="0" err="1" smtClean="0"/>
              <a:t>phục</a:t>
            </a:r>
            <a:r>
              <a:rPr lang="en-US" sz="2400" dirty="0" smtClean="0"/>
              <a:t> </a:t>
            </a:r>
            <a:r>
              <a:rPr lang="en-US" sz="2400" dirty="0" err="1" smtClean="0"/>
              <a:t>hồi</a:t>
            </a:r>
            <a:r>
              <a:rPr lang="en-US" sz="2400" dirty="0" smtClean="0"/>
              <a:t> </a:t>
            </a:r>
            <a:r>
              <a:rPr lang="en-US" sz="2400" dirty="0" err="1" smtClean="0"/>
              <a:t>màng</a:t>
            </a:r>
            <a:r>
              <a:rPr lang="en-US" sz="2400" dirty="0" smtClean="0"/>
              <a:t> </a:t>
            </a:r>
            <a:r>
              <a:rPr lang="en-US" sz="2400" dirty="0" err="1" smtClean="0"/>
              <a:t>rụng</a:t>
            </a:r>
            <a:r>
              <a:rPr lang="en-US" sz="2400" dirty="0" smtClean="0"/>
              <a:t> </a:t>
            </a:r>
            <a:r>
              <a:rPr lang="en-US" sz="2400" dirty="0" err="1" smtClean="0"/>
              <a:t>tại</a:t>
            </a:r>
            <a:r>
              <a:rPr lang="en-US" sz="2400" dirty="0" smtClean="0"/>
              <a:t> </a:t>
            </a:r>
            <a:r>
              <a:rPr lang="en-US" sz="2400" dirty="0" err="1" smtClean="0"/>
              <a:t>sẹo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tác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lên</a:t>
            </a:r>
            <a:r>
              <a:rPr lang="en-US" sz="2400" dirty="0" smtClean="0"/>
              <a:t> </a:t>
            </a:r>
            <a:r>
              <a:rPr lang="en-US" sz="2400" dirty="0" err="1" smtClean="0"/>
              <a:t>sự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tổ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bánh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.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/>
              <a:t>Khiếm</a:t>
            </a:r>
            <a:r>
              <a:rPr lang="en-US" sz="2400" dirty="0" smtClean="0"/>
              <a:t> </a:t>
            </a:r>
            <a:r>
              <a:rPr lang="en-US" sz="2400" dirty="0" err="1" smtClean="0"/>
              <a:t>khuyết</a:t>
            </a:r>
            <a:r>
              <a:rPr lang="en-US" sz="2400" dirty="0" smtClean="0"/>
              <a:t> </a:t>
            </a:r>
            <a:r>
              <a:rPr lang="en-US" sz="2400" dirty="0" err="1" smtClean="0"/>
              <a:t>màng</a:t>
            </a:r>
            <a:r>
              <a:rPr lang="en-US" sz="2400" dirty="0" smtClean="0"/>
              <a:t> </a:t>
            </a:r>
            <a:r>
              <a:rPr lang="en-US" sz="2400" dirty="0" err="1" smtClean="0"/>
              <a:t>rụng</a:t>
            </a:r>
            <a:r>
              <a:rPr lang="en-US" sz="2400" dirty="0" smtClean="0"/>
              <a:t> </a:t>
            </a:r>
            <a:r>
              <a:rPr lang="en-US" sz="2400" dirty="0" err="1" smtClean="0"/>
              <a:t>tại</a:t>
            </a:r>
            <a:r>
              <a:rPr lang="en-US" sz="2400" dirty="0" smtClean="0"/>
              <a:t> </a:t>
            </a:r>
            <a:r>
              <a:rPr lang="en-US" sz="2400" dirty="0" err="1" smtClean="0"/>
              <a:t>sẹo</a:t>
            </a:r>
            <a:r>
              <a:rPr lang="en-US" sz="2400" dirty="0" smtClean="0"/>
              <a:t> TC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tác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gây</a:t>
            </a:r>
            <a:r>
              <a:rPr lang="en-US" sz="2400" dirty="0" smtClean="0"/>
              <a:t> </a:t>
            </a:r>
            <a:r>
              <a:rPr lang="en-US" sz="2400" dirty="0" err="1" smtClean="0"/>
              <a:t>tác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ngoại</a:t>
            </a:r>
            <a:r>
              <a:rPr lang="en-US" sz="2400" dirty="0" smtClean="0"/>
              <a:t> ý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sự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tổ</a:t>
            </a:r>
            <a:r>
              <a:rPr lang="en-US" sz="2400" dirty="0" smtClean="0"/>
              <a:t> </a:t>
            </a:r>
            <a:r>
              <a:rPr lang="en-US" sz="2400" dirty="0" err="1" smtClean="0"/>
              <a:t>bất</a:t>
            </a:r>
            <a:r>
              <a:rPr lang="en-US" sz="2400" dirty="0" smtClean="0"/>
              <a:t> </a:t>
            </a:r>
            <a:r>
              <a:rPr lang="en-US" sz="2400" dirty="0" err="1" smtClean="0"/>
              <a:t>thường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phôi</a:t>
            </a:r>
            <a:r>
              <a:rPr lang="en-US" sz="2400" dirty="0" smtClean="0"/>
              <a:t> </a:t>
            </a:r>
            <a:r>
              <a:rPr lang="en-US" sz="2400" dirty="0" err="1" smtClean="0"/>
              <a:t>dâu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sự</a:t>
            </a:r>
            <a:r>
              <a:rPr lang="en-US" sz="2400" dirty="0" smtClean="0"/>
              <a:t> </a:t>
            </a:r>
            <a:r>
              <a:rPr lang="en-US" sz="2400" dirty="0" err="1" smtClean="0"/>
              <a:t>ăn</a:t>
            </a:r>
            <a:r>
              <a:rPr lang="en-US" sz="2400" dirty="0" smtClean="0"/>
              <a:t> </a:t>
            </a:r>
            <a:r>
              <a:rPr lang="en-US" sz="2400" dirty="0" err="1" smtClean="0"/>
              <a:t>sâu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NBN </a:t>
            </a:r>
            <a:r>
              <a:rPr lang="en-US" sz="2400" dirty="0" err="1" smtClean="0"/>
              <a:t>nơi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bám</a:t>
            </a:r>
            <a:r>
              <a:rPr lang="en-US" sz="2400" dirty="0" smtClean="0"/>
              <a:t> (EVT). 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 smtClean="0"/>
              <a:t>Hậu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sự</a:t>
            </a:r>
            <a:r>
              <a:rPr lang="en-US" sz="2400" dirty="0" smtClean="0"/>
              <a:t> </a:t>
            </a:r>
            <a:r>
              <a:rPr lang="en-US" sz="2400" dirty="0" err="1" smtClean="0"/>
              <a:t>tương</a:t>
            </a:r>
            <a:r>
              <a:rPr lang="en-US" sz="2400" dirty="0" smtClean="0"/>
              <a:t> </a:t>
            </a:r>
            <a:r>
              <a:rPr lang="en-US" sz="2400" dirty="0" err="1" smtClean="0"/>
              <a:t>tác</a:t>
            </a:r>
            <a:r>
              <a:rPr lang="en-US" sz="2400" dirty="0" smtClean="0"/>
              <a:t> </a:t>
            </a:r>
            <a:r>
              <a:rPr lang="en-US" sz="2400" dirty="0" err="1" smtClean="0"/>
              <a:t>kéo</a:t>
            </a:r>
            <a:r>
              <a:rPr lang="en-US" sz="2400" dirty="0" smtClean="0"/>
              <a:t> </a:t>
            </a:r>
            <a:r>
              <a:rPr lang="en-US" sz="2400" dirty="0" err="1" smtClean="0"/>
              <a:t>dài</a:t>
            </a:r>
            <a:r>
              <a:rPr lang="en-US" sz="2400" dirty="0" smtClean="0"/>
              <a:t> </a:t>
            </a:r>
            <a:r>
              <a:rPr lang="en-US" sz="2400" dirty="0" err="1" smtClean="0"/>
              <a:t>bất</a:t>
            </a:r>
            <a:r>
              <a:rPr lang="en-US" sz="2400" dirty="0" smtClean="0"/>
              <a:t> </a:t>
            </a:r>
            <a:r>
              <a:rPr lang="en-US" sz="2400" dirty="0" err="1" smtClean="0"/>
              <a:t>thường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EVT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tăng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mạch</a:t>
            </a:r>
            <a:r>
              <a:rPr lang="en-US" sz="2400" dirty="0" smtClean="0"/>
              <a:t> </a:t>
            </a:r>
            <a:r>
              <a:rPr lang="en-US" sz="2400" dirty="0" err="1" smtClean="0"/>
              <a:t>máu</a:t>
            </a:r>
            <a:r>
              <a:rPr lang="en-US" sz="2400" dirty="0" smtClean="0"/>
              <a:t> </a:t>
            </a: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sâu</a:t>
            </a:r>
            <a:r>
              <a:rPr lang="en-US" sz="2400" dirty="0" smtClean="0"/>
              <a:t> </a:t>
            </a:r>
            <a:r>
              <a:rPr lang="en-US" sz="2400" dirty="0" err="1" smtClean="0"/>
              <a:t>nơi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: </a:t>
            </a:r>
            <a:r>
              <a:rPr lang="en-US" sz="2400" dirty="0" err="1" smtClean="0"/>
              <a:t>sự</a:t>
            </a:r>
            <a:r>
              <a:rPr lang="en-US" sz="2400" dirty="0" smtClean="0"/>
              <a:t> </a:t>
            </a:r>
            <a:r>
              <a:rPr lang="en-US" sz="2400" dirty="0" err="1" smtClean="0"/>
              <a:t>xâm</a:t>
            </a:r>
            <a:r>
              <a:rPr lang="en-US" sz="2400" dirty="0" smtClean="0"/>
              <a:t> </a:t>
            </a:r>
            <a:r>
              <a:rPr lang="en-US" sz="2400" dirty="0" err="1" smtClean="0"/>
              <a:t>lấn</a:t>
            </a:r>
            <a:r>
              <a:rPr lang="en-US" sz="2400" dirty="0" smtClean="0"/>
              <a:t> </a:t>
            </a:r>
            <a:r>
              <a:rPr lang="en-US" sz="2400" dirty="0" err="1" smtClean="0"/>
              <a:t>xuống</a:t>
            </a:r>
            <a:r>
              <a:rPr lang="en-US" sz="2400" dirty="0" smtClean="0"/>
              <a:t> </a:t>
            </a:r>
            <a:r>
              <a:rPr lang="en-US" sz="2400" dirty="0" err="1" smtClean="0"/>
              <a:t>phía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lớp</a:t>
            </a:r>
            <a:r>
              <a:rPr lang="en-US" sz="2400" dirty="0" smtClean="0"/>
              <a:t> </a:t>
            </a:r>
            <a:r>
              <a:rPr lang="en-US" sz="2400" dirty="0" err="1" smtClean="0"/>
              <a:t>ranh</a:t>
            </a:r>
            <a:r>
              <a:rPr lang="en-US" sz="2400" dirty="0" smtClean="0"/>
              <a:t> </a:t>
            </a:r>
            <a:r>
              <a:rPr lang="en-US" sz="2400" dirty="0" err="1" smtClean="0"/>
              <a:t>giới</a:t>
            </a:r>
            <a:r>
              <a:rPr lang="en-US" sz="2400" dirty="0" smtClean="0"/>
              <a:t> JZ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EVT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tái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cấu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trúc</a:t>
            </a:r>
            <a:r>
              <a:rPr lang="en-US" sz="2400" dirty="0" smtClean="0">
                <a:sym typeface="Wingdings" panose="05000000000000000000" pitchFamily="2" charset="2"/>
              </a:rPr>
              <a:t> ĐM </a:t>
            </a:r>
            <a:r>
              <a:rPr lang="en-US" sz="2400" dirty="0" err="1" smtClean="0">
                <a:sym typeface="Wingdings" panose="05000000000000000000" pitchFamily="2" charset="2"/>
              </a:rPr>
              <a:t>xoắn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và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các</a:t>
            </a:r>
            <a:r>
              <a:rPr lang="en-US" sz="2400" dirty="0" smtClean="0">
                <a:sym typeface="Wingdings" panose="05000000000000000000" pitchFamily="2" charset="2"/>
              </a:rPr>
              <a:t> ĐM </a:t>
            </a:r>
            <a:r>
              <a:rPr lang="en-US" sz="2400" dirty="0" err="1" smtClean="0">
                <a:sym typeface="Wingdings" panose="05000000000000000000" pitchFamily="2" charset="2"/>
              </a:rPr>
              <a:t>cung</a:t>
            </a:r>
            <a:r>
              <a:rPr lang="en-US" sz="2400" dirty="0" smtClean="0">
                <a:sym typeface="Wingdings" panose="05000000000000000000" pitchFamily="2" charset="2"/>
              </a:rPr>
              <a:t> (</a:t>
            </a:r>
            <a:r>
              <a:rPr lang="en-US" sz="2400" dirty="0" smtClean="0"/>
              <a:t>arcuate arteries)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5612249"/>
            <a:ext cx="8382000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</a:rPr>
              <a:t> -Fox H. Abnormalities of </a:t>
            </a:r>
            <a:r>
              <a:rPr lang="en-US" sz="1400" i="1" dirty="0" err="1" smtClean="0">
                <a:solidFill>
                  <a:srgbClr val="002060"/>
                </a:solidFill>
              </a:rPr>
              <a:t>placentation</a:t>
            </a:r>
            <a:r>
              <a:rPr lang="en-US" sz="1400" i="1" dirty="0" smtClean="0">
                <a:solidFill>
                  <a:srgbClr val="002060"/>
                </a:solidFill>
              </a:rPr>
              <a:t>. In: Pathology of the Placenta, 2nd Ed. London: Saunders; 1997:54 –76.</a:t>
            </a:r>
          </a:p>
          <a:p>
            <a:r>
              <a:rPr lang="en-US" sz="1400" i="1" dirty="0" smtClean="0">
                <a:solidFill>
                  <a:srgbClr val="002060"/>
                </a:solidFill>
              </a:rPr>
              <a:t>-</a:t>
            </a:r>
            <a:r>
              <a:rPr lang="en-US" sz="1400" i="1" dirty="0" err="1" smtClean="0">
                <a:solidFill>
                  <a:srgbClr val="002060"/>
                </a:solidFill>
              </a:rPr>
              <a:t>Benirschke</a:t>
            </a:r>
            <a:r>
              <a:rPr lang="en-US" sz="1400" i="1" dirty="0" smtClean="0">
                <a:solidFill>
                  <a:srgbClr val="002060"/>
                </a:solidFill>
              </a:rPr>
              <a:t> K, Burton GJ, </a:t>
            </a:r>
            <a:r>
              <a:rPr lang="en-US" sz="1400" i="1" dirty="0" err="1" smtClean="0">
                <a:solidFill>
                  <a:srgbClr val="002060"/>
                </a:solidFill>
              </a:rPr>
              <a:t>Baergen</a:t>
            </a:r>
            <a:r>
              <a:rPr lang="en-US" sz="1400" i="1" dirty="0" smtClean="0">
                <a:solidFill>
                  <a:srgbClr val="002060"/>
                </a:solidFill>
              </a:rPr>
              <a:t> RN. </a:t>
            </a:r>
            <a:r>
              <a:rPr lang="en-US" sz="1400" i="1" dirty="0" err="1" smtClean="0">
                <a:solidFill>
                  <a:srgbClr val="002060"/>
                </a:solidFill>
              </a:rPr>
              <a:t>Nonvillous</a:t>
            </a:r>
            <a:r>
              <a:rPr lang="en-US" sz="1400" i="1" dirty="0" smtClean="0">
                <a:solidFill>
                  <a:srgbClr val="002060"/>
                </a:solidFill>
              </a:rPr>
              <a:t> parts and </a:t>
            </a:r>
            <a:r>
              <a:rPr lang="en-US" sz="1400" i="1" dirty="0" err="1" smtClean="0">
                <a:solidFill>
                  <a:srgbClr val="002060"/>
                </a:solidFill>
              </a:rPr>
              <a:t>trophoblast</a:t>
            </a:r>
            <a:r>
              <a:rPr lang="en-US" sz="1400" i="1" dirty="0" smtClean="0">
                <a:solidFill>
                  <a:srgbClr val="002060"/>
                </a:solidFill>
              </a:rPr>
              <a:t> invasion. In: </a:t>
            </a:r>
            <a:r>
              <a:rPr lang="en-US" sz="1400" i="1" dirty="0" err="1" smtClean="0">
                <a:solidFill>
                  <a:srgbClr val="002060"/>
                </a:solidFill>
              </a:rPr>
              <a:t>Benirschke</a:t>
            </a:r>
            <a:r>
              <a:rPr lang="en-US" sz="1400" i="1" dirty="0" smtClean="0">
                <a:solidFill>
                  <a:srgbClr val="002060"/>
                </a:solidFill>
              </a:rPr>
              <a:t>  K, Burton GJ, </a:t>
            </a:r>
            <a:r>
              <a:rPr lang="en-US" sz="1400" i="1" dirty="0" err="1" smtClean="0">
                <a:solidFill>
                  <a:srgbClr val="002060"/>
                </a:solidFill>
              </a:rPr>
              <a:t>Baergen</a:t>
            </a:r>
            <a:r>
              <a:rPr lang="en-US" sz="1400" i="1" dirty="0" smtClean="0">
                <a:solidFill>
                  <a:srgbClr val="002060"/>
                </a:solidFill>
              </a:rPr>
              <a:t> RN, eds. Pathology of the Human Placenta, 6th Ed. New York: Springer;  2012:157–240.</a:t>
            </a:r>
          </a:p>
          <a:p>
            <a:r>
              <a:rPr lang="en-US" sz="1400" i="1" dirty="0" smtClean="0">
                <a:solidFill>
                  <a:srgbClr val="002060"/>
                </a:solidFill>
              </a:rPr>
              <a:t>-</a:t>
            </a:r>
            <a:r>
              <a:rPr lang="en-US" sz="1400" i="1" dirty="0" err="1" smtClean="0">
                <a:solidFill>
                  <a:srgbClr val="002060"/>
                </a:solidFill>
              </a:rPr>
              <a:t>Jauniaux</a:t>
            </a:r>
            <a:r>
              <a:rPr lang="en-US" sz="1400" i="1" dirty="0" smtClean="0">
                <a:solidFill>
                  <a:srgbClr val="002060"/>
                </a:solidFill>
              </a:rPr>
              <a:t> E, </a:t>
            </a:r>
            <a:r>
              <a:rPr lang="en-US" sz="1400" i="1" dirty="0" err="1" smtClean="0">
                <a:solidFill>
                  <a:srgbClr val="002060"/>
                </a:solidFill>
              </a:rPr>
              <a:t>Jurkovic</a:t>
            </a:r>
            <a:r>
              <a:rPr lang="en-US" sz="1400" i="1" dirty="0" smtClean="0">
                <a:solidFill>
                  <a:srgbClr val="002060"/>
                </a:solidFill>
              </a:rPr>
              <a:t> D. Placenta </a:t>
            </a:r>
            <a:r>
              <a:rPr lang="en-US" sz="1400" i="1" dirty="0" err="1" smtClean="0">
                <a:solidFill>
                  <a:srgbClr val="002060"/>
                </a:solidFill>
              </a:rPr>
              <a:t>accreta</a:t>
            </a:r>
            <a:r>
              <a:rPr lang="en-US" sz="1400" i="1" dirty="0" smtClean="0">
                <a:solidFill>
                  <a:srgbClr val="002060"/>
                </a:solidFill>
              </a:rPr>
              <a:t>: Pathogenesis of a 20th century iatrogenic uterine disease. Placenta. 2012;33:244–251</a:t>
            </a:r>
            <a:endParaRPr lang="en-US" sz="1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Phòng</a:t>
            </a:r>
            <a:r>
              <a:rPr lang="en-US" b="1" dirty="0" smtClean="0"/>
              <a:t> </a:t>
            </a:r>
            <a:r>
              <a:rPr lang="en-US" b="1" dirty="0" err="1" smtClean="0"/>
              <a:t>ngừa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4975410" cy="267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E245-C706-481B-BA7C-48834AD2E075}" type="datetime1">
              <a:rPr lang="en-US" smtClean="0"/>
              <a:pPr/>
              <a:t>6/10/2018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Kết quả hình ảnh cho cám ơ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802688" cy="586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Nhau</a:t>
            </a:r>
            <a:r>
              <a:rPr lang="en-US" b="1" dirty="0" smtClean="0"/>
              <a:t> </a:t>
            </a:r>
            <a:r>
              <a:rPr lang="en-US" b="1" dirty="0" err="1" smtClean="0"/>
              <a:t>cài</a:t>
            </a:r>
            <a:r>
              <a:rPr lang="en-US" b="1" dirty="0" smtClean="0"/>
              <a:t> </a:t>
            </a:r>
            <a:r>
              <a:rPr lang="en-US" b="1" dirty="0" err="1" smtClean="0"/>
              <a:t>răng</a:t>
            </a:r>
            <a:r>
              <a:rPr lang="en-US" b="1" dirty="0" smtClean="0"/>
              <a:t> </a:t>
            </a:r>
            <a:r>
              <a:rPr lang="en-US" b="1" dirty="0" err="1" smtClean="0"/>
              <a:t>lược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mô</a:t>
            </a:r>
            <a:r>
              <a:rPr lang="en-US" sz="2800" dirty="0" smtClean="0"/>
              <a:t> </a:t>
            </a:r>
            <a:r>
              <a:rPr lang="en-US" sz="2800" dirty="0" err="1" smtClean="0"/>
              <a:t>tả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bố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pháp</a:t>
            </a:r>
            <a:r>
              <a:rPr lang="en-US" sz="2800" dirty="0" smtClean="0"/>
              <a:t>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r>
              <a:rPr lang="en-US" sz="2800" dirty="0" smtClean="0"/>
              <a:t> </a:t>
            </a:r>
            <a:r>
              <a:rPr lang="en-US" sz="2800" dirty="0" err="1" smtClean="0"/>
              <a:t>tiên</a:t>
            </a:r>
            <a:r>
              <a:rPr lang="en-US" sz="2800" dirty="0" smtClean="0"/>
              <a:t> </a:t>
            </a:r>
            <a:r>
              <a:rPr lang="en-US" sz="2800" dirty="0" err="1" smtClean="0"/>
              <a:t>năm</a:t>
            </a:r>
            <a:r>
              <a:rPr lang="en-US" sz="2800" dirty="0" smtClean="0"/>
              <a:t> 1937 </a:t>
            </a:r>
            <a:r>
              <a:rPr lang="en-US" sz="2800" dirty="0" err="1" smtClean="0"/>
              <a:t>bởi</a:t>
            </a:r>
            <a:r>
              <a:rPr lang="en-US" sz="2800" dirty="0" smtClean="0"/>
              <a:t> Frederick C. Irving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nhà</a:t>
            </a:r>
            <a:r>
              <a:rPr lang="en-US" sz="2800" dirty="0" smtClean="0"/>
              <a:t> GPB Arthur T. </a:t>
            </a:r>
            <a:r>
              <a:rPr lang="en-US" sz="2800" dirty="0" err="1" smtClean="0"/>
              <a:t>Hertig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 BV Boston Lying-In: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18 ca “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bám</a:t>
            </a:r>
            <a:r>
              <a:rPr lang="en-US" sz="2400" dirty="0" smtClean="0"/>
              <a:t> </a:t>
            </a:r>
            <a:r>
              <a:rPr lang="en-US" sz="2400" dirty="0" err="1" smtClean="0"/>
              <a:t>chặt</a:t>
            </a:r>
            <a:r>
              <a:rPr lang="en-US" sz="2400" dirty="0" smtClean="0"/>
              <a:t>”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diễn</a:t>
            </a:r>
            <a:r>
              <a:rPr lang="en-US" sz="2400" dirty="0" smtClean="0"/>
              <a:t> </a:t>
            </a:r>
            <a:r>
              <a:rPr lang="en-US" sz="2400" dirty="0" err="1" smtClean="0"/>
              <a:t>tiến</a:t>
            </a:r>
            <a:r>
              <a:rPr lang="en-US" sz="2400" dirty="0" smtClean="0"/>
              <a:t> BHSS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14 ca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cắt</a:t>
            </a:r>
            <a:r>
              <a:rPr lang="en-US" sz="2400" dirty="0" smtClean="0"/>
              <a:t> TC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cầm</a:t>
            </a:r>
            <a:r>
              <a:rPr lang="en-US" sz="2400" dirty="0" smtClean="0"/>
              <a:t> </a:t>
            </a:r>
            <a:r>
              <a:rPr lang="en-US" sz="2400" dirty="0" err="1" smtClean="0"/>
              <a:t>máu</a:t>
            </a:r>
            <a:r>
              <a:rPr lang="en-US" sz="2400" dirty="0" smtClean="0"/>
              <a:t>.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 </a:t>
            </a:r>
            <a:r>
              <a:rPr lang="en-US" sz="2800" dirty="0" err="1" smtClean="0"/>
              <a:t>chục</a:t>
            </a:r>
            <a:r>
              <a:rPr lang="en-US" sz="2800" dirty="0" smtClean="0"/>
              <a:t> </a:t>
            </a:r>
            <a:r>
              <a:rPr lang="en-US" sz="2800" dirty="0" err="1" smtClean="0"/>
              <a:t>năm</a:t>
            </a:r>
            <a:r>
              <a:rPr lang="en-US" sz="2800" dirty="0" smtClean="0"/>
              <a:t>, </a:t>
            </a:r>
            <a:r>
              <a:rPr lang="en-US" sz="2800" dirty="0" err="1" smtClean="0"/>
              <a:t>cũng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ca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báo</a:t>
            </a:r>
            <a:r>
              <a:rPr lang="en-US" sz="2800" dirty="0" smtClean="0"/>
              <a:t> </a:t>
            </a:r>
            <a:r>
              <a:rPr lang="en-US" sz="2800" dirty="0" err="1" smtClean="0"/>
              <a:t>cáo</a:t>
            </a:r>
            <a:r>
              <a:rPr lang="en-US" sz="2800" dirty="0" smtClean="0"/>
              <a:t> </a:t>
            </a:r>
            <a:r>
              <a:rPr lang="en-US" sz="2800" dirty="0" err="1" smtClean="0"/>
              <a:t>nhưng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mô</a:t>
            </a:r>
            <a:r>
              <a:rPr lang="en-US" sz="2800" dirty="0" smtClean="0"/>
              <a:t> </a:t>
            </a:r>
            <a:r>
              <a:rPr lang="en-US" sz="2800" dirty="0" err="1" smtClean="0"/>
              <a:t>tả</a:t>
            </a:r>
            <a:r>
              <a:rPr lang="en-US" sz="2800" dirty="0" smtClean="0"/>
              <a:t> chi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nhận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 smtClean="0"/>
          </a:p>
          <a:p>
            <a:pPr algn="r">
              <a:buNone/>
            </a:pP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Irving FC,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</a:rPr>
              <a:t>Hertig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 AT. A study of placenta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</a:rPr>
              <a:t>accreta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</a:rPr>
              <a:t>Surg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</a:rPr>
              <a:t>Gynec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 Obstet. 1937;64:178–200</a:t>
            </a:r>
            <a:endParaRPr lang="en-US" sz="1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8BCC-7875-48F2-AC9C-499BC5173774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Sinh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lý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bệnh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sẹo</a:t>
            </a:r>
            <a:r>
              <a:rPr lang="en-US" dirty="0" smtClean="0"/>
              <a:t> </a:t>
            </a:r>
            <a:r>
              <a:rPr lang="en-US" dirty="0" err="1" smtClean="0"/>
              <a:t>mổ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Lành</a:t>
            </a:r>
            <a:r>
              <a:rPr lang="en-US" dirty="0" smtClean="0"/>
              <a:t> </a:t>
            </a:r>
            <a:r>
              <a:rPr lang="en-US" dirty="0" err="1" smtClean="0"/>
              <a:t>sẹo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mổ</a:t>
            </a:r>
            <a:r>
              <a:rPr lang="en-US" dirty="0" smtClean="0"/>
              <a:t>: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Sẹo</a:t>
            </a:r>
            <a:r>
              <a:rPr lang="en-US" dirty="0" smtClean="0"/>
              <a:t> TC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khiếm</a:t>
            </a:r>
            <a:r>
              <a:rPr lang="en-US" dirty="0" smtClean="0"/>
              <a:t> </a:t>
            </a:r>
            <a:r>
              <a:rPr lang="en-US" dirty="0" err="1" smtClean="0"/>
              <a:t>khuyết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Thai </a:t>
            </a:r>
            <a:r>
              <a:rPr lang="en-US" dirty="0" err="1" smtClean="0"/>
              <a:t>kỳ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sẹo</a:t>
            </a:r>
            <a:r>
              <a:rPr lang="en-US" dirty="0" smtClean="0"/>
              <a:t> </a:t>
            </a:r>
            <a:r>
              <a:rPr lang="en-US" dirty="0" err="1" smtClean="0"/>
              <a:t>mổ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bánh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CRL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thánh</a:t>
            </a:r>
            <a:r>
              <a:rPr lang="en-US" dirty="0" smtClean="0"/>
              <a:t> </a:t>
            </a:r>
            <a:r>
              <a:rPr lang="en-US" dirty="0" err="1" smtClean="0"/>
              <a:t>bánh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CRL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Cơ</a:t>
            </a:r>
            <a:r>
              <a:rPr lang="en-US" dirty="0" smtClean="0"/>
              <a:t> TC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JZ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sâu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TC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Mối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– </a:t>
            </a:r>
            <a:r>
              <a:rPr lang="en-US" dirty="0" err="1" smtClean="0"/>
              <a:t>lâm</a:t>
            </a:r>
            <a:r>
              <a:rPr lang="en-US" dirty="0" smtClean="0"/>
              <a:t> </a:t>
            </a:r>
            <a:r>
              <a:rPr lang="en-US" dirty="0" err="1" smtClean="0"/>
              <a:t>sàng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Sinh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bệnh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Tác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động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sẹo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mổ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TC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chéo</a:t>
            </a:r>
            <a:r>
              <a:rPr lang="en-US" dirty="0" smtClean="0"/>
              <a:t> </a:t>
            </a:r>
            <a:r>
              <a:rPr lang="en-US" dirty="0" err="1" smtClean="0"/>
              <a:t>chằng</a:t>
            </a:r>
            <a:r>
              <a:rPr lang="en-US" dirty="0" smtClean="0"/>
              <a:t> </a:t>
            </a:r>
            <a:r>
              <a:rPr lang="en-US" dirty="0" err="1" smtClean="0"/>
              <a:t>chịt</a:t>
            </a:r>
            <a:r>
              <a:rPr lang="en-US" dirty="0" smtClean="0"/>
              <a:t>,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chiều</a:t>
            </a:r>
            <a:r>
              <a:rPr lang="en-US" dirty="0" smtClean="0"/>
              <a:t> </a:t>
            </a:r>
            <a:r>
              <a:rPr lang="en-US" dirty="0" err="1" smtClean="0"/>
              <a:t>ngang</a:t>
            </a:r>
            <a:r>
              <a:rPr lang="en-US" dirty="0" smtClean="0"/>
              <a:t>. 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song </a:t>
            </a:r>
            <a:r>
              <a:rPr lang="en-US" dirty="0" err="1" smtClean="0"/>
              <a:t>song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đáy</a:t>
            </a:r>
            <a:r>
              <a:rPr lang="en-US" dirty="0" smtClean="0"/>
              <a:t> TC.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 smtClean="0"/>
              <a:t>Thành</a:t>
            </a:r>
            <a:r>
              <a:rPr lang="en-US" dirty="0" smtClean="0"/>
              <a:t> CTC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dày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chỉ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10% </a:t>
            </a:r>
            <a:r>
              <a:rPr lang="en-US" b="1" dirty="0" err="1" smtClean="0">
                <a:solidFill>
                  <a:srgbClr val="FF0000"/>
                </a:solidFill>
              </a:rPr>
              <a:t>cơ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3623" r="33490" b="15254"/>
          <a:stretch>
            <a:fillRect/>
          </a:stretch>
        </p:blipFill>
        <p:spPr bwMode="auto">
          <a:xfrm>
            <a:off x="5105400" y="1981200"/>
            <a:ext cx="396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124200" y="5867400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i="1" dirty="0" err="1" smtClean="0">
                <a:solidFill>
                  <a:srgbClr val="002060"/>
                </a:solidFill>
              </a:rPr>
              <a:t>Schwalm</a:t>
            </a:r>
            <a:r>
              <a:rPr lang="en-US" sz="1200" i="1" dirty="0" smtClean="0">
                <a:solidFill>
                  <a:srgbClr val="002060"/>
                </a:solidFill>
              </a:rPr>
              <a:t> </a:t>
            </a:r>
            <a:r>
              <a:rPr lang="en-US" sz="1200" i="1" dirty="0">
                <a:solidFill>
                  <a:srgbClr val="002060"/>
                </a:solidFill>
              </a:rPr>
              <a:t>H, </a:t>
            </a:r>
            <a:r>
              <a:rPr lang="en-US" sz="1200" i="1" dirty="0" err="1">
                <a:solidFill>
                  <a:srgbClr val="002060"/>
                </a:solidFill>
              </a:rPr>
              <a:t>Dubrauszky</a:t>
            </a:r>
            <a:r>
              <a:rPr lang="en-US" sz="1200" i="1" dirty="0">
                <a:solidFill>
                  <a:srgbClr val="002060"/>
                </a:solidFill>
              </a:rPr>
              <a:t> V. The structure of the musculature of the human uterus—Muscles and connective tissue. Am J </a:t>
            </a:r>
            <a:r>
              <a:rPr lang="en-US" sz="1200" i="1" dirty="0" err="1">
                <a:solidFill>
                  <a:srgbClr val="002060"/>
                </a:solidFill>
              </a:rPr>
              <a:t>Obstet</a:t>
            </a:r>
            <a:r>
              <a:rPr lang="en-US" sz="1200" i="1" dirty="0">
                <a:solidFill>
                  <a:srgbClr val="002060"/>
                </a:solidFill>
              </a:rPr>
              <a:t> Gynecol. 1966;94:391–404. </a:t>
            </a:r>
            <a:endParaRPr lang="en-US" sz="1200" i="1" dirty="0" smtClean="0">
              <a:solidFill>
                <a:srgbClr val="00206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i="1" dirty="0" err="1" smtClean="0">
                <a:solidFill>
                  <a:srgbClr val="002060"/>
                </a:solidFill>
              </a:rPr>
              <a:t>Hughesdon</a:t>
            </a:r>
            <a:r>
              <a:rPr lang="en-US" sz="1200" i="1" dirty="0" smtClean="0">
                <a:solidFill>
                  <a:srgbClr val="002060"/>
                </a:solidFill>
              </a:rPr>
              <a:t> </a:t>
            </a:r>
            <a:r>
              <a:rPr lang="en-US" sz="1200" i="1" dirty="0">
                <a:solidFill>
                  <a:srgbClr val="002060"/>
                </a:solidFill>
              </a:rPr>
              <a:t>PE. The fibromuscular structure of the cervix and its changes during pregnancy and </a:t>
            </a:r>
            <a:r>
              <a:rPr lang="en-US" sz="1200" i="1" dirty="0" err="1">
                <a:solidFill>
                  <a:srgbClr val="002060"/>
                </a:solidFill>
              </a:rPr>
              <a:t>labour</a:t>
            </a:r>
            <a:r>
              <a:rPr lang="en-US" sz="1200" i="1" dirty="0">
                <a:solidFill>
                  <a:srgbClr val="002060"/>
                </a:solidFill>
              </a:rPr>
              <a:t>. J </a:t>
            </a:r>
            <a:r>
              <a:rPr lang="en-US" sz="1200" i="1" dirty="0" err="1">
                <a:solidFill>
                  <a:srgbClr val="002060"/>
                </a:solidFill>
              </a:rPr>
              <a:t>Obstet</a:t>
            </a:r>
            <a:r>
              <a:rPr lang="en-US" sz="1200" i="1" dirty="0">
                <a:solidFill>
                  <a:srgbClr val="002060"/>
                </a:solidFill>
              </a:rPr>
              <a:t> </a:t>
            </a:r>
            <a:r>
              <a:rPr lang="en-US" sz="1200" i="1" dirty="0" err="1">
                <a:solidFill>
                  <a:srgbClr val="002060"/>
                </a:solidFill>
              </a:rPr>
              <a:t>Gynaecol</a:t>
            </a:r>
            <a:r>
              <a:rPr lang="en-US" sz="1200" i="1" dirty="0">
                <a:solidFill>
                  <a:srgbClr val="002060"/>
                </a:solidFill>
              </a:rPr>
              <a:t> Br </a:t>
            </a:r>
            <a:r>
              <a:rPr lang="en-US" sz="1200" i="1" dirty="0" err="1">
                <a:solidFill>
                  <a:srgbClr val="002060"/>
                </a:solidFill>
              </a:rPr>
              <a:t>Commonw</a:t>
            </a:r>
            <a:r>
              <a:rPr lang="en-US" sz="1200" i="1" dirty="0">
                <a:solidFill>
                  <a:srgbClr val="002060"/>
                </a:solidFill>
              </a:rPr>
              <a:t>. 1952;59:763–776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Sinh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bệnh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848600" cy="4525963"/>
          </a:xfrm>
        </p:spPr>
        <p:txBody>
          <a:bodyPr>
            <a:norm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Tác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động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sẹo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mổ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14400" lvl="1" indent="-514350">
              <a:spcBef>
                <a:spcPts val="0"/>
              </a:spcBef>
              <a:buFont typeface="+mj-lt"/>
              <a:buAutoNum type="alphaLcParenR"/>
            </a:pPr>
            <a:r>
              <a:rPr lang="en-US" sz="2400" b="1" dirty="0" err="1" smtClean="0">
                <a:solidFill>
                  <a:srgbClr val="0070C0"/>
                </a:solidFill>
              </a:rPr>
              <a:t>Lành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sẹo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sau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mổ</a:t>
            </a:r>
            <a:r>
              <a:rPr lang="en-US" sz="2400" b="1" dirty="0" smtClean="0">
                <a:solidFill>
                  <a:srgbClr val="0070C0"/>
                </a:solidFill>
              </a:rPr>
              <a:t>: 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 smtClean="0"/>
              <a:t>Khâu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GPH: NM-NM, </a:t>
            </a:r>
            <a:r>
              <a:rPr lang="en-US" dirty="0" err="1" smtClean="0"/>
              <a:t>Cơ</a:t>
            </a:r>
            <a:r>
              <a:rPr lang="en-US" dirty="0" smtClean="0"/>
              <a:t> –</a:t>
            </a:r>
            <a:r>
              <a:rPr lang="en-US" dirty="0" err="1" smtClean="0"/>
              <a:t>cơ</a:t>
            </a:r>
            <a:r>
              <a:rPr lang="en-US" dirty="0" smtClean="0"/>
              <a:t>,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mạc</a:t>
            </a:r>
            <a:r>
              <a:rPr lang="en-US" dirty="0" smtClean="0"/>
              <a:t> –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mạc</a:t>
            </a:r>
            <a:endParaRPr lang="en-US" dirty="0" smtClean="0"/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 smtClean="0"/>
              <a:t>Khâu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sẹo</a:t>
            </a:r>
            <a:r>
              <a:rPr lang="en-US" dirty="0" smtClean="0"/>
              <a:t>,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tối</a:t>
            </a:r>
            <a:r>
              <a:rPr lang="en-US" dirty="0" smtClean="0"/>
              <a:t> </a:t>
            </a:r>
            <a:r>
              <a:rPr lang="en-US" dirty="0" err="1" smtClean="0"/>
              <a:t>thiểu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khả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tái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TC.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 smtClean="0"/>
              <a:t>Cơ</a:t>
            </a:r>
            <a:r>
              <a:rPr lang="en-US" dirty="0" smtClean="0"/>
              <a:t> TC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lành</a:t>
            </a:r>
            <a:r>
              <a:rPr lang="en-US" dirty="0" smtClean="0"/>
              <a:t> </a:t>
            </a:r>
            <a:r>
              <a:rPr lang="en-US" dirty="0" err="1" smtClean="0"/>
              <a:t>nhờ</a:t>
            </a:r>
            <a:r>
              <a:rPr lang="en-US" dirty="0" smtClean="0"/>
              <a:t> </a:t>
            </a:r>
            <a:r>
              <a:rPr lang="en-US" dirty="0" err="1" smtClean="0"/>
              <a:t>tái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,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“</a:t>
            </a:r>
            <a:r>
              <a:rPr lang="en-US" dirty="0" err="1" smtClean="0"/>
              <a:t>ngoại</a:t>
            </a:r>
            <a:r>
              <a:rPr lang="en-US" dirty="0" smtClean="0"/>
              <a:t> </a:t>
            </a:r>
            <a:r>
              <a:rPr lang="en-US" dirty="0" err="1" smtClean="0"/>
              <a:t>lai</a:t>
            </a:r>
            <a:r>
              <a:rPr lang="en-US" dirty="0" smtClean="0"/>
              <a:t>”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collagen,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, </a:t>
            </a:r>
            <a:r>
              <a:rPr lang="en-US" dirty="0" err="1" smtClean="0"/>
              <a:t>kém</a:t>
            </a:r>
            <a:r>
              <a:rPr lang="en-US" dirty="0" smtClean="0"/>
              <a:t> </a:t>
            </a:r>
            <a:r>
              <a:rPr lang="en-US" dirty="0" err="1" smtClean="0"/>
              <a:t>đàn</a:t>
            </a:r>
            <a:r>
              <a:rPr lang="en-US" dirty="0" smtClean="0"/>
              <a:t> </a:t>
            </a:r>
            <a:r>
              <a:rPr lang="en-US" dirty="0" err="1" smtClean="0"/>
              <a:t>hồi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tổn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(</a:t>
            </a:r>
            <a:r>
              <a:rPr lang="en-US" dirty="0" err="1" smtClean="0"/>
              <a:t>nứt</a:t>
            </a:r>
            <a:r>
              <a:rPr lang="en-US" dirty="0" smtClean="0"/>
              <a:t>, </a:t>
            </a:r>
            <a:r>
              <a:rPr lang="en-US" dirty="0" err="1" smtClean="0"/>
              <a:t>vỡ</a:t>
            </a:r>
            <a:r>
              <a:rPr lang="en-US" dirty="0" smtClean="0"/>
              <a:t>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1000" y="56489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>
                <a:solidFill>
                  <a:srgbClr val="002060"/>
                </a:solidFill>
              </a:rPr>
              <a:t> Williams JW. A critical analysis of 21 years experience with cesarean section. Bull Johns Hopkins Hosp. 1921;32:173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Sinh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bệnh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7"/>
            <a:ext cx="5105400" cy="4525963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Tác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động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sẹo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mổ</a:t>
            </a:r>
            <a:endParaRPr lang="en-US" sz="3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14400" lvl="1" indent="-514350">
              <a:spcBef>
                <a:spcPts val="0"/>
              </a:spcBef>
              <a:buFont typeface="+mj-lt"/>
              <a:buAutoNum type="alphaLcParenR"/>
            </a:pP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</a:rPr>
              <a:t>Lành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</a:rPr>
              <a:t>sẹo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</a:rPr>
              <a:t>sau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</a:rPr>
              <a:t>mổ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arenR"/>
            </a:pPr>
            <a:r>
              <a:rPr lang="en-US" sz="2400" b="1" dirty="0" err="1" smtClean="0">
                <a:solidFill>
                  <a:srgbClr val="0070C0"/>
                </a:solidFill>
              </a:rPr>
              <a:t>Sẹo</a:t>
            </a:r>
            <a:r>
              <a:rPr lang="en-US" sz="2400" b="1" dirty="0" smtClean="0">
                <a:solidFill>
                  <a:srgbClr val="0070C0"/>
                </a:solidFill>
              </a:rPr>
              <a:t> TC </a:t>
            </a:r>
            <a:r>
              <a:rPr lang="en-US" sz="2400" b="1" dirty="0" err="1" smtClean="0">
                <a:solidFill>
                  <a:srgbClr val="0070C0"/>
                </a:solidFill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khiếm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khuyết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May 1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sv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2 </a:t>
            </a:r>
            <a:r>
              <a:rPr lang="en-US" b="1" dirty="0" err="1" smtClean="0">
                <a:solidFill>
                  <a:srgbClr val="C00000"/>
                </a:solidFill>
              </a:rPr>
              <a:t>lớp</a:t>
            </a:r>
            <a:r>
              <a:rPr lang="en-US" dirty="0" smtClean="0"/>
              <a:t>: </a:t>
            </a:r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vỡ</a:t>
            </a:r>
            <a:r>
              <a:rPr lang="en-US" dirty="0" smtClean="0"/>
              <a:t> TC </a:t>
            </a:r>
            <a:r>
              <a:rPr lang="en-US" dirty="0" err="1" smtClean="0"/>
              <a:t>gấp</a:t>
            </a:r>
            <a:r>
              <a:rPr lang="en-US" dirty="0" smtClean="0"/>
              <a:t> 2 </a:t>
            </a:r>
            <a:r>
              <a:rPr lang="en-US" dirty="0" err="1" smtClean="0"/>
              <a:t>lần</a:t>
            </a:r>
            <a:endParaRPr lang="en-US" dirty="0" smtClean="0"/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 smtClean="0"/>
              <a:t>Hồi</a:t>
            </a:r>
            <a:r>
              <a:rPr lang="en-US" dirty="0" smtClean="0"/>
              <a:t> </a:t>
            </a:r>
            <a:r>
              <a:rPr lang="en-US" dirty="0" err="1" smtClean="0"/>
              <a:t>cứu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: 1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chỉ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đơn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sợi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giảm</a:t>
            </a:r>
            <a:r>
              <a:rPr lang="en-US" dirty="0" smtClean="0"/>
              <a:t> NTĐ </a:t>
            </a:r>
            <a:r>
              <a:rPr lang="en-US" dirty="0" err="1" smtClean="0"/>
              <a:t>và</a:t>
            </a:r>
            <a:r>
              <a:rPr lang="en-US" dirty="0" smtClean="0"/>
              <a:t> CRL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C00000"/>
                </a:solidFill>
              </a:rPr>
              <a:t>Khâu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bên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trong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lòng</a:t>
            </a:r>
            <a:r>
              <a:rPr lang="en-US" b="1" dirty="0" smtClean="0">
                <a:solidFill>
                  <a:srgbClr val="C00000"/>
                </a:solidFill>
              </a:rPr>
              <a:t> TC </a:t>
            </a:r>
            <a:r>
              <a:rPr lang="en-US" b="1" dirty="0" err="1" smtClean="0">
                <a:solidFill>
                  <a:srgbClr val="C00000"/>
                </a:solidFill>
              </a:rPr>
              <a:t>gây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tăng</a:t>
            </a:r>
            <a:r>
              <a:rPr lang="en-US" b="1" dirty="0" smtClean="0">
                <a:solidFill>
                  <a:srgbClr val="C00000"/>
                </a:solidFill>
              </a:rPr>
              <a:t> NCRL </a:t>
            </a:r>
            <a:r>
              <a:rPr lang="en-US" dirty="0" smtClean="0"/>
              <a:t>(*) 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SA </a:t>
            </a:r>
            <a:r>
              <a:rPr lang="en-US" dirty="0" err="1" smtClean="0"/>
              <a:t>ngã</a:t>
            </a:r>
            <a:r>
              <a:rPr lang="en-US" dirty="0" smtClean="0"/>
              <a:t> AĐ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khả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khiếm</a:t>
            </a:r>
            <a:r>
              <a:rPr lang="en-US" dirty="0" smtClean="0"/>
              <a:t> </a:t>
            </a:r>
            <a:r>
              <a:rPr lang="en-US" dirty="0" err="1" smtClean="0"/>
              <a:t>khuyết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TC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sẹo</a:t>
            </a:r>
            <a:r>
              <a:rPr lang="en-US" dirty="0" smtClean="0"/>
              <a:t> </a:t>
            </a:r>
            <a:r>
              <a:rPr lang="en-US" dirty="0" err="1" smtClean="0"/>
              <a:t>mổ</a:t>
            </a:r>
            <a:r>
              <a:rPr lang="en-US" dirty="0" smtClean="0"/>
              <a:t> (caesarean delivery defect - CDD):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58674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</a:rPr>
              <a:t>- </a:t>
            </a:r>
            <a:r>
              <a:rPr lang="en-US" sz="1400" i="1" dirty="0" err="1" smtClean="0">
                <a:solidFill>
                  <a:srgbClr val="002060"/>
                </a:solidFill>
              </a:rPr>
              <a:t>Roberge</a:t>
            </a:r>
            <a:r>
              <a:rPr lang="en-US" sz="1400" i="1" dirty="0" smtClean="0">
                <a:solidFill>
                  <a:srgbClr val="002060"/>
                </a:solidFill>
              </a:rPr>
              <a:t> S, </a:t>
            </a:r>
            <a:r>
              <a:rPr lang="en-US" sz="1400" i="1" dirty="0" err="1" smtClean="0">
                <a:solidFill>
                  <a:srgbClr val="002060"/>
                </a:solidFill>
              </a:rPr>
              <a:t>Chaillet</a:t>
            </a:r>
            <a:r>
              <a:rPr lang="en-US" sz="1400" i="1" dirty="0" smtClean="0">
                <a:solidFill>
                  <a:srgbClr val="002060"/>
                </a:solidFill>
              </a:rPr>
              <a:t> N, </a:t>
            </a:r>
            <a:r>
              <a:rPr lang="en-US" sz="1400" i="1" dirty="0" err="1" smtClean="0">
                <a:solidFill>
                  <a:srgbClr val="002060"/>
                </a:solidFill>
              </a:rPr>
              <a:t>Boutin</a:t>
            </a:r>
            <a:r>
              <a:rPr lang="en-US" sz="1400" i="1" dirty="0" smtClean="0">
                <a:solidFill>
                  <a:srgbClr val="002060"/>
                </a:solidFill>
              </a:rPr>
              <a:t> A et al. Single-versus double-layer closure of the </a:t>
            </a:r>
            <a:r>
              <a:rPr lang="en-US" sz="1400" i="1" dirty="0" err="1" smtClean="0">
                <a:solidFill>
                  <a:srgbClr val="002060"/>
                </a:solidFill>
              </a:rPr>
              <a:t>hysterotomy</a:t>
            </a:r>
            <a:r>
              <a:rPr lang="en-US" sz="1400" i="1" dirty="0" smtClean="0">
                <a:solidFill>
                  <a:srgbClr val="002060"/>
                </a:solidFill>
              </a:rPr>
              <a:t> incision </a:t>
            </a:r>
          </a:p>
          <a:p>
            <a:r>
              <a:rPr lang="en-US" sz="1400" i="1" dirty="0" smtClean="0">
                <a:solidFill>
                  <a:srgbClr val="002060"/>
                </a:solidFill>
              </a:rPr>
              <a:t>during cesarean delivery and risk of uterine rupture. </a:t>
            </a:r>
            <a:r>
              <a:rPr lang="en-US" sz="1400" i="1" dirty="0" err="1" smtClean="0">
                <a:solidFill>
                  <a:srgbClr val="002060"/>
                </a:solidFill>
              </a:rPr>
              <a:t>Int</a:t>
            </a:r>
            <a:r>
              <a:rPr lang="en-US" sz="1400" i="1" dirty="0" smtClean="0">
                <a:solidFill>
                  <a:srgbClr val="002060"/>
                </a:solidFill>
              </a:rPr>
              <a:t> J </a:t>
            </a:r>
            <a:r>
              <a:rPr lang="en-US" sz="1400" i="1" dirty="0" err="1" smtClean="0">
                <a:solidFill>
                  <a:srgbClr val="002060"/>
                </a:solidFill>
              </a:rPr>
              <a:t>Gynaecol</a:t>
            </a:r>
            <a:r>
              <a:rPr lang="en-US" sz="1400" i="1" dirty="0" smtClean="0">
                <a:solidFill>
                  <a:srgbClr val="002060"/>
                </a:solidFill>
              </a:rPr>
              <a:t> Obstet. 2011;115:5–10</a:t>
            </a:r>
          </a:p>
          <a:p>
            <a:r>
              <a:rPr lang="en-US" sz="1400" i="1" dirty="0" smtClean="0">
                <a:solidFill>
                  <a:srgbClr val="002060"/>
                </a:solidFill>
              </a:rPr>
              <a:t>- (*) Chiu TL, Sadler L, Wise MR. Placenta </a:t>
            </a:r>
            <a:r>
              <a:rPr lang="en-US" sz="1400" i="1" dirty="0" err="1" smtClean="0">
                <a:solidFill>
                  <a:srgbClr val="002060"/>
                </a:solidFill>
              </a:rPr>
              <a:t>praevia</a:t>
            </a:r>
            <a:r>
              <a:rPr lang="en-US" sz="1400" i="1" dirty="0" smtClean="0">
                <a:solidFill>
                  <a:srgbClr val="002060"/>
                </a:solidFill>
              </a:rPr>
              <a:t> after prior caesarean section: An exploratory </a:t>
            </a:r>
            <a:r>
              <a:rPr lang="en-US" sz="1400" i="1" dirty="0" err="1" smtClean="0">
                <a:solidFill>
                  <a:srgbClr val="002060"/>
                </a:solidFill>
              </a:rPr>
              <a:t>casecontrol</a:t>
            </a:r>
            <a:r>
              <a:rPr lang="en-US" sz="1400" i="1" dirty="0" smtClean="0">
                <a:solidFill>
                  <a:srgbClr val="002060"/>
                </a:solidFill>
              </a:rPr>
              <a:t> study. </a:t>
            </a:r>
            <a:r>
              <a:rPr lang="en-US" sz="1400" i="1" dirty="0" err="1" smtClean="0">
                <a:solidFill>
                  <a:srgbClr val="002060"/>
                </a:solidFill>
              </a:rPr>
              <a:t>Aust</a:t>
            </a:r>
            <a:r>
              <a:rPr lang="en-US" sz="1400" i="1" dirty="0" smtClean="0">
                <a:solidFill>
                  <a:srgbClr val="002060"/>
                </a:solidFill>
              </a:rPr>
              <a:t> N Z J </a:t>
            </a:r>
            <a:r>
              <a:rPr lang="en-US" sz="1400" i="1" dirty="0" err="1" smtClean="0">
                <a:solidFill>
                  <a:srgbClr val="002060"/>
                </a:solidFill>
              </a:rPr>
              <a:t>Obstet</a:t>
            </a:r>
            <a:r>
              <a:rPr lang="en-US" sz="1400" i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 err="1" smtClean="0">
                <a:solidFill>
                  <a:srgbClr val="002060"/>
                </a:solidFill>
              </a:rPr>
              <a:t>Gynaecol</a:t>
            </a:r>
            <a:r>
              <a:rPr lang="en-US" sz="1400" i="1" dirty="0" smtClean="0">
                <a:solidFill>
                  <a:srgbClr val="002060"/>
                </a:solidFill>
              </a:rPr>
              <a:t>. 2013;53:455–458</a:t>
            </a:r>
            <a:endParaRPr lang="en-US" sz="1400" i="1" dirty="0">
              <a:solidFill>
                <a:srgbClr val="002060"/>
              </a:solidFill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00200"/>
            <a:ext cx="2895600" cy="204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657600"/>
            <a:ext cx="2895600" cy="218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Sinh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bệnh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7"/>
            <a:ext cx="8001000" cy="4525963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Tác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động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sẹo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mổ</a:t>
            </a:r>
            <a:endParaRPr lang="en-US" sz="3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14400" lvl="1" indent="-514350">
              <a:spcBef>
                <a:spcPts val="0"/>
              </a:spcBef>
              <a:buFont typeface="+mj-lt"/>
              <a:buAutoNum type="alphaLcParenR"/>
            </a:pP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</a:rPr>
              <a:t>Lành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</a:rPr>
              <a:t>sẹo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</a:rPr>
              <a:t>sau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</a:rPr>
              <a:t>mổ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arenR"/>
            </a:pP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</a:rPr>
              <a:t>Sẹo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TC </a:t>
            </a: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</a:rPr>
              <a:t>và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</a:rPr>
              <a:t>khiếm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</a:rPr>
              <a:t>khuyết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arenR"/>
            </a:pPr>
            <a:r>
              <a:rPr lang="en-US" sz="2400" b="1" dirty="0" smtClean="0">
                <a:solidFill>
                  <a:srgbClr val="0070C0"/>
                </a:solidFill>
              </a:rPr>
              <a:t>Thai </a:t>
            </a:r>
            <a:r>
              <a:rPr lang="en-US" sz="2400" b="1" dirty="0" err="1" smtClean="0">
                <a:solidFill>
                  <a:srgbClr val="0070C0"/>
                </a:solidFill>
              </a:rPr>
              <a:t>bám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sẹo</a:t>
            </a:r>
            <a:r>
              <a:rPr lang="en-US" sz="2400" b="1" dirty="0" smtClean="0">
                <a:solidFill>
                  <a:srgbClr val="0070C0"/>
                </a:solidFill>
              </a:rPr>
              <a:t> MLT 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thai</a:t>
            </a:r>
            <a:r>
              <a:rPr lang="en-US" dirty="0" smtClean="0"/>
              <a:t> </a:t>
            </a:r>
            <a:r>
              <a:rPr lang="en-US" dirty="0" err="1" smtClean="0"/>
              <a:t>bám</a:t>
            </a:r>
            <a:r>
              <a:rPr lang="en-US" dirty="0" smtClean="0"/>
              <a:t> ở </a:t>
            </a:r>
            <a:r>
              <a:rPr lang="en-US" dirty="0" err="1" smtClean="0"/>
              <a:t>sẹo</a:t>
            </a:r>
            <a:r>
              <a:rPr lang="en-US" dirty="0" smtClean="0"/>
              <a:t> </a:t>
            </a:r>
            <a:r>
              <a:rPr lang="en-US" dirty="0" err="1" smtClean="0"/>
              <a:t>mổ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endParaRPr lang="en-US" dirty="0" smtClean="0"/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tách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NCRL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1 </a:t>
            </a:r>
            <a:r>
              <a:rPr lang="en-US" dirty="0" err="1" smtClean="0"/>
              <a:t>phần</a:t>
            </a:r>
            <a:r>
              <a:rPr lang="en-US" dirty="0" smtClean="0"/>
              <a:t> hay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bám</a:t>
            </a:r>
            <a:r>
              <a:rPr lang="en-US" dirty="0" smtClean="0"/>
              <a:t> </a:t>
            </a:r>
            <a:r>
              <a:rPr lang="en-US" dirty="0" err="1" smtClean="0"/>
              <a:t>sâu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TC.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 smtClean="0"/>
              <a:t>Xén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ở 14-16 </a:t>
            </a:r>
            <a:r>
              <a:rPr lang="en-US" dirty="0" err="1" smtClean="0"/>
              <a:t>tuần</a:t>
            </a:r>
            <a:r>
              <a:rPr lang="en-US" dirty="0" smtClean="0"/>
              <a:t>,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tổn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thương</a:t>
            </a:r>
            <a:r>
              <a:rPr lang="en-US" b="1" dirty="0" smtClean="0">
                <a:solidFill>
                  <a:srgbClr val="C00000"/>
                </a:solidFill>
              </a:rPr>
              <a:t> CTC</a:t>
            </a:r>
            <a:r>
              <a:rPr lang="en-US" dirty="0" smtClean="0"/>
              <a:t>.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CTC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10% </a:t>
            </a:r>
            <a:r>
              <a:rPr lang="en-US" dirty="0" err="1" smtClean="0"/>
              <a:t>sợi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,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C00000"/>
                </a:solidFill>
                <a:sym typeface="Wingdings" pitchFamily="2" charset="2"/>
              </a:rPr>
              <a:t>sớm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sym typeface="Wingdings" pitchFamily="2" charset="2"/>
              </a:rPr>
              <a:t>có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 TCLS </a:t>
            </a:r>
            <a:r>
              <a:rPr lang="en-US" b="1" dirty="0" err="1" smtClean="0">
                <a:solidFill>
                  <a:srgbClr val="C00000"/>
                </a:solidFill>
                <a:sym typeface="Wingdings" pitchFamily="2" charset="2"/>
              </a:rPr>
              <a:t>và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sym typeface="Wingdings" pitchFamily="2" charset="2"/>
              </a:rPr>
              <a:t>thường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sym typeface="Wingdings" pitchFamily="2" charset="2"/>
              </a:rPr>
              <a:t>chảy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sym typeface="Wingdings" pitchFamily="2" charset="2"/>
              </a:rPr>
              <a:t>máu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sym typeface="Wingdings" pitchFamily="2" charset="2"/>
              </a:rPr>
              <a:t>nhiều</a:t>
            </a:r>
            <a:endParaRPr lang="en-US" b="1" dirty="0" smtClean="0">
              <a:solidFill>
                <a:srgbClr val="C00000"/>
              </a:solidFill>
              <a:sym typeface="Wingdings" pitchFamily="2" charset="2"/>
            </a:endParaRP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tùy</a:t>
            </a:r>
            <a:r>
              <a:rPr lang="en-US" dirty="0" smtClean="0"/>
              <a:t> </a:t>
            </a:r>
            <a:r>
              <a:rPr lang="en-US" dirty="0" err="1" smtClean="0"/>
              <a:t>thuộc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xâm</a:t>
            </a:r>
            <a:r>
              <a:rPr lang="en-US" dirty="0" smtClean="0"/>
              <a:t> </a:t>
            </a:r>
            <a:r>
              <a:rPr lang="en-US" dirty="0" err="1" smtClean="0"/>
              <a:t>lấn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,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tùy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khiếm</a:t>
            </a:r>
            <a:r>
              <a:rPr lang="en-US" dirty="0" smtClean="0"/>
              <a:t> </a:t>
            </a:r>
            <a:r>
              <a:rPr lang="en-US" dirty="0" err="1" smtClean="0"/>
              <a:t>khuyết</a:t>
            </a:r>
            <a:r>
              <a:rPr lang="en-US" dirty="0" smtClean="0"/>
              <a:t> </a:t>
            </a:r>
            <a:r>
              <a:rPr lang="en-US" dirty="0" err="1" smtClean="0"/>
              <a:t>sẹo</a:t>
            </a:r>
            <a:r>
              <a:rPr lang="en-US" dirty="0" smtClean="0"/>
              <a:t> </a:t>
            </a:r>
            <a:r>
              <a:rPr lang="en-US" dirty="0" err="1" smtClean="0"/>
              <a:t>mổ</a:t>
            </a:r>
            <a:endParaRPr lang="en-US" dirty="0" smtClean="0"/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TCSL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dù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CRL hay </a:t>
            </a:r>
            <a:r>
              <a:rPr lang="en-US" dirty="0" err="1" smtClean="0"/>
              <a:t>không</a:t>
            </a:r>
            <a:r>
              <a:rPr lang="en-US" dirty="0" smtClean="0"/>
              <a:t>	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57912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</a:rPr>
              <a:t>- </a:t>
            </a:r>
            <a:r>
              <a:rPr lang="en-US" sz="1400" i="1" dirty="0" err="1" smtClean="0">
                <a:solidFill>
                  <a:srgbClr val="002060"/>
                </a:solidFill>
              </a:rPr>
              <a:t>Markovitch</a:t>
            </a:r>
            <a:r>
              <a:rPr lang="en-US" sz="1400" i="1" dirty="0" smtClean="0">
                <a:solidFill>
                  <a:srgbClr val="002060"/>
                </a:solidFill>
              </a:rPr>
              <a:t> O, </a:t>
            </a:r>
            <a:r>
              <a:rPr lang="en-US" sz="1400" i="1" dirty="0" err="1" smtClean="0">
                <a:solidFill>
                  <a:srgbClr val="002060"/>
                </a:solidFill>
              </a:rPr>
              <a:t>Tepper</a:t>
            </a:r>
            <a:r>
              <a:rPr lang="en-US" sz="1400" i="1" dirty="0" smtClean="0">
                <a:solidFill>
                  <a:srgbClr val="002060"/>
                </a:solidFill>
              </a:rPr>
              <a:t> R, </a:t>
            </a:r>
            <a:r>
              <a:rPr lang="en-US" sz="1400" i="1" dirty="0" err="1" smtClean="0">
                <a:solidFill>
                  <a:srgbClr val="002060"/>
                </a:solidFill>
              </a:rPr>
              <a:t>Hershkovitz</a:t>
            </a:r>
            <a:r>
              <a:rPr lang="en-US" sz="1400" i="1" dirty="0" smtClean="0">
                <a:solidFill>
                  <a:srgbClr val="002060"/>
                </a:solidFill>
              </a:rPr>
              <a:t> R. </a:t>
            </a:r>
            <a:r>
              <a:rPr lang="en-US" sz="1400" i="1" dirty="0" err="1" smtClean="0">
                <a:solidFill>
                  <a:srgbClr val="002060"/>
                </a:solidFill>
              </a:rPr>
              <a:t>Sonographic</a:t>
            </a:r>
            <a:r>
              <a:rPr lang="en-US" sz="1400" i="1" dirty="0" smtClean="0">
                <a:solidFill>
                  <a:srgbClr val="002060"/>
                </a:solidFill>
              </a:rPr>
              <a:t> assessment of post-cesarean section uterine scar </a:t>
            </a:r>
          </a:p>
          <a:p>
            <a:r>
              <a:rPr lang="en-US" sz="1400" i="1" dirty="0" smtClean="0">
                <a:solidFill>
                  <a:srgbClr val="002060"/>
                </a:solidFill>
              </a:rPr>
              <a:t>in pregnant women. J </a:t>
            </a:r>
            <a:r>
              <a:rPr lang="en-US" sz="1400" i="1" dirty="0" err="1" smtClean="0">
                <a:solidFill>
                  <a:srgbClr val="002060"/>
                </a:solidFill>
              </a:rPr>
              <a:t>Matern</a:t>
            </a:r>
            <a:r>
              <a:rPr lang="en-US" sz="1400" i="1" dirty="0" smtClean="0">
                <a:solidFill>
                  <a:srgbClr val="002060"/>
                </a:solidFill>
              </a:rPr>
              <a:t> Fetal Neonatal Med. 2013;26:173–175.</a:t>
            </a:r>
          </a:p>
          <a:p>
            <a:r>
              <a:rPr lang="en-US" sz="1400" i="1" dirty="0" smtClean="0">
                <a:solidFill>
                  <a:srgbClr val="002060"/>
                </a:solidFill>
              </a:rPr>
              <a:t>- </a:t>
            </a:r>
            <a:r>
              <a:rPr lang="en-US" sz="1400" i="1" dirty="0" err="1" smtClean="0">
                <a:solidFill>
                  <a:srgbClr val="002060"/>
                </a:solidFill>
              </a:rPr>
              <a:t>Beuker</a:t>
            </a:r>
            <a:r>
              <a:rPr lang="en-US" sz="1400" i="1" dirty="0" smtClean="0">
                <a:solidFill>
                  <a:srgbClr val="002060"/>
                </a:solidFill>
              </a:rPr>
              <a:t> JM, </a:t>
            </a:r>
            <a:r>
              <a:rPr lang="en-US" sz="1400" i="1" dirty="0" err="1" smtClean="0">
                <a:solidFill>
                  <a:srgbClr val="002060"/>
                </a:solidFill>
              </a:rPr>
              <a:t>Erwich</a:t>
            </a:r>
            <a:r>
              <a:rPr lang="en-US" sz="1400" i="1" dirty="0" smtClean="0">
                <a:solidFill>
                  <a:srgbClr val="002060"/>
                </a:solidFill>
              </a:rPr>
              <a:t> JJ, </a:t>
            </a:r>
            <a:r>
              <a:rPr lang="en-US" sz="1400" i="1" dirty="0" err="1" smtClean="0">
                <a:solidFill>
                  <a:srgbClr val="002060"/>
                </a:solidFill>
              </a:rPr>
              <a:t>Khong</a:t>
            </a:r>
            <a:r>
              <a:rPr lang="en-US" sz="1400" i="1" dirty="0" smtClean="0">
                <a:solidFill>
                  <a:srgbClr val="002060"/>
                </a:solidFill>
              </a:rPr>
              <a:t> TY. Is </a:t>
            </a:r>
            <a:r>
              <a:rPr lang="en-US" sz="1400" i="1" dirty="0" err="1" smtClean="0">
                <a:solidFill>
                  <a:srgbClr val="002060"/>
                </a:solidFill>
              </a:rPr>
              <a:t>endomyometrial</a:t>
            </a:r>
            <a:r>
              <a:rPr lang="en-US" sz="1400" i="1" dirty="0" smtClean="0">
                <a:solidFill>
                  <a:srgbClr val="002060"/>
                </a:solidFill>
              </a:rPr>
              <a:t> injury during termination of pregnancy or curettage following miscarriage the precursor to placenta </a:t>
            </a:r>
            <a:r>
              <a:rPr lang="en-US" sz="1400" i="1" dirty="0" err="1" smtClean="0">
                <a:solidFill>
                  <a:srgbClr val="002060"/>
                </a:solidFill>
              </a:rPr>
              <a:t>accreta</a:t>
            </a:r>
            <a:r>
              <a:rPr lang="en-US" sz="1400" i="1" dirty="0" smtClean="0">
                <a:solidFill>
                  <a:srgbClr val="002060"/>
                </a:solidFill>
              </a:rPr>
              <a:t>? J </a:t>
            </a:r>
            <a:r>
              <a:rPr lang="en-US" sz="1400" i="1" dirty="0" err="1" smtClean="0">
                <a:solidFill>
                  <a:srgbClr val="002060"/>
                </a:solidFill>
              </a:rPr>
              <a:t>Clin</a:t>
            </a:r>
            <a:r>
              <a:rPr lang="en-US" sz="1400" i="1" dirty="0" smtClean="0">
                <a:solidFill>
                  <a:srgbClr val="002060"/>
                </a:solidFill>
              </a:rPr>
              <a:t> Pathol.2005;58:273–275</a:t>
            </a:r>
            <a:endParaRPr lang="en-US" sz="1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Sinh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bệnh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7"/>
            <a:ext cx="8001000" cy="4525963"/>
          </a:xfrm>
        </p:spPr>
        <p:txBody>
          <a:bodyPr>
            <a:norm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Tác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động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sẹo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mổ</a:t>
            </a:r>
            <a:endParaRPr lang="en-US" sz="3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14400" lvl="1" indent="-514350">
              <a:spcBef>
                <a:spcPts val="0"/>
              </a:spcBef>
              <a:buFont typeface="+mj-lt"/>
              <a:buAutoNum type="alphaLcParenR"/>
            </a:pP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</a:rPr>
              <a:t>Lành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</a:rPr>
              <a:t>sẹo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</a:rPr>
              <a:t>sau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</a:rPr>
              <a:t>mổ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arenR"/>
            </a:pP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</a:rPr>
              <a:t>Sẹo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TC </a:t>
            </a: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</a:rPr>
              <a:t>và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</a:rPr>
              <a:t>khiếm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65000"/>
                  </a:schemeClr>
                </a:solidFill>
              </a:rPr>
              <a:t>khuyết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arenR"/>
            </a:pPr>
            <a:r>
              <a:rPr lang="en-US" sz="2400" b="1" dirty="0" smtClean="0">
                <a:solidFill>
                  <a:srgbClr val="0070C0"/>
                </a:solidFill>
              </a:rPr>
              <a:t>Thai </a:t>
            </a:r>
            <a:r>
              <a:rPr lang="en-US" sz="2400" b="1" dirty="0" err="1" smtClean="0">
                <a:solidFill>
                  <a:srgbClr val="0070C0"/>
                </a:solidFill>
              </a:rPr>
              <a:t>bám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sẹo</a:t>
            </a:r>
            <a:r>
              <a:rPr lang="en-US" sz="2400" b="1" dirty="0" smtClean="0">
                <a:solidFill>
                  <a:srgbClr val="0070C0"/>
                </a:solidFill>
              </a:rPr>
              <a:t> MLT 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CRL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cắt</a:t>
            </a:r>
            <a:r>
              <a:rPr lang="en-US" dirty="0" smtClean="0"/>
              <a:t> TC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xén</a:t>
            </a:r>
            <a:r>
              <a:rPr lang="en-US" dirty="0" smtClean="0"/>
              <a:t> 1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sẹo</a:t>
            </a:r>
            <a:r>
              <a:rPr lang="en-US" dirty="0" smtClean="0"/>
              <a:t> </a:t>
            </a:r>
            <a:r>
              <a:rPr lang="en-US" dirty="0" err="1" smtClean="0"/>
              <a:t>mổ</a:t>
            </a:r>
            <a:r>
              <a:rPr lang="en-US" dirty="0" smtClean="0"/>
              <a:t>,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tồn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CRL </a:t>
            </a:r>
            <a:r>
              <a:rPr lang="en-US" dirty="0" err="1" smtClean="0"/>
              <a:t>không</a:t>
            </a:r>
            <a:r>
              <a:rPr lang="en-US" dirty="0" smtClean="0"/>
              <a:t>.</a:t>
            </a:r>
          </a:p>
          <a:p>
            <a:pPr marL="1314450" lvl="2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 smtClean="0"/>
              <a:t>Hút</a:t>
            </a:r>
            <a:r>
              <a:rPr lang="en-US" dirty="0" smtClean="0"/>
              <a:t> </a:t>
            </a:r>
            <a:r>
              <a:rPr lang="en-US" dirty="0" err="1" smtClean="0"/>
              <a:t>thai</a:t>
            </a:r>
            <a:r>
              <a:rPr lang="en-US" dirty="0" smtClean="0"/>
              <a:t>,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, </a:t>
            </a:r>
            <a:r>
              <a:rPr lang="en-US" dirty="0" err="1" smtClean="0"/>
              <a:t>nạo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buồng</a:t>
            </a:r>
            <a:r>
              <a:rPr lang="en-US" dirty="0" smtClean="0"/>
              <a:t> TC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kèm</a:t>
            </a:r>
            <a:r>
              <a:rPr lang="en-US" dirty="0" smtClean="0"/>
              <a:t> </a:t>
            </a:r>
            <a:r>
              <a:rPr lang="en-US" dirty="0" err="1" smtClean="0"/>
              <a:t>tổn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đều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kèm</a:t>
            </a:r>
            <a:r>
              <a:rPr lang="en-US" dirty="0" smtClean="0"/>
              <a:t> CRL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5486400"/>
            <a:ext cx="8153400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</a:rPr>
              <a:t> -Fox H. Abnormalities of </a:t>
            </a:r>
            <a:r>
              <a:rPr lang="en-US" sz="1400" i="1" dirty="0" err="1" smtClean="0">
                <a:solidFill>
                  <a:srgbClr val="002060"/>
                </a:solidFill>
              </a:rPr>
              <a:t>placentation</a:t>
            </a:r>
            <a:r>
              <a:rPr lang="en-US" sz="1400" i="1" dirty="0" smtClean="0">
                <a:solidFill>
                  <a:srgbClr val="002060"/>
                </a:solidFill>
              </a:rPr>
              <a:t>. In: Pathology of the Placenta, 2nd Ed. London: Saunders; 1997:54 –76.</a:t>
            </a:r>
          </a:p>
          <a:p>
            <a:r>
              <a:rPr lang="en-US" sz="1400" i="1" dirty="0" smtClean="0">
                <a:solidFill>
                  <a:srgbClr val="002060"/>
                </a:solidFill>
              </a:rPr>
              <a:t>-</a:t>
            </a:r>
            <a:r>
              <a:rPr lang="en-US" sz="1400" i="1" dirty="0" err="1" smtClean="0">
                <a:solidFill>
                  <a:srgbClr val="002060"/>
                </a:solidFill>
              </a:rPr>
              <a:t>Benirschke</a:t>
            </a:r>
            <a:r>
              <a:rPr lang="en-US" sz="1400" i="1" dirty="0" smtClean="0">
                <a:solidFill>
                  <a:srgbClr val="002060"/>
                </a:solidFill>
              </a:rPr>
              <a:t> K, Burton GJ, </a:t>
            </a:r>
            <a:r>
              <a:rPr lang="en-US" sz="1400" i="1" dirty="0" err="1" smtClean="0">
                <a:solidFill>
                  <a:srgbClr val="002060"/>
                </a:solidFill>
              </a:rPr>
              <a:t>Baergen</a:t>
            </a:r>
            <a:r>
              <a:rPr lang="en-US" sz="1400" i="1" dirty="0" smtClean="0">
                <a:solidFill>
                  <a:srgbClr val="002060"/>
                </a:solidFill>
              </a:rPr>
              <a:t> RN. </a:t>
            </a:r>
            <a:r>
              <a:rPr lang="en-US" sz="1400" i="1" dirty="0" err="1" smtClean="0">
                <a:solidFill>
                  <a:srgbClr val="002060"/>
                </a:solidFill>
              </a:rPr>
              <a:t>Nonvillous</a:t>
            </a:r>
            <a:r>
              <a:rPr lang="en-US" sz="1400" i="1" dirty="0" smtClean="0">
                <a:solidFill>
                  <a:srgbClr val="002060"/>
                </a:solidFill>
              </a:rPr>
              <a:t> parts and </a:t>
            </a:r>
            <a:r>
              <a:rPr lang="en-US" sz="1400" i="1" dirty="0" err="1" smtClean="0">
                <a:solidFill>
                  <a:srgbClr val="002060"/>
                </a:solidFill>
              </a:rPr>
              <a:t>trophoblast</a:t>
            </a:r>
            <a:r>
              <a:rPr lang="en-US" sz="1400" i="1" dirty="0" smtClean="0">
                <a:solidFill>
                  <a:srgbClr val="002060"/>
                </a:solidFill>
              </a:rPr>
              <a:t> invasion. In: </a:t>
            </a:r>
            <a:r>
              <a:rPr lang="en-US" sz="1400" i="1" dirty="0" err="1" smtClean="0">
                <a:solidFill>
                  <a:srgbClr val="002060"/>
                </a:solidFill>
              </a:rPr>
              <a:t>Benirschke</a:t>
            </a:r>
            <a:r>
              <a:rPr lang="en-US" sz="1400" i="1" dirty="0" smtClean="0">
                <a:solidFill>
                  <a:srgbClr val="002060"/>
                </a:solidFill>
              </a:rPr>
              <a:t>  K, Burton GJ, </a:t>
            </a:r>
            <a:r>
              <a:rPr lang="en-US" sz="1400" i="1" dirty="0" err="1" smtClean="0">
                <a:solidFill>
                  <a:srgbClr val="002060"/>
                </a:solidFill>
              </a:rPr>
              <a:t>Baergen</a:t>
            </a:r>
            <a:r>
              <a:rPr lang="en-US" sz="1400" i="1" dirty="0" smtClean="0">
                <a:solidFill>
                  <a:srgbClr val="002060"/>
                </a:solidFill>
              </a:rPr>
              <a:t> RN, eds. Pathology of the Human Placenta, 6th Ed. New York: Springer;  2012:157–240.</a:t>
            </a:r>
          </a:p>
          <a:p>
            <a:r>
              <a:rPr lang="en-US" sz="1400" i="1" dirty="0" smtClean="0">
                <a:solidFill>
                  <a:srgbClr val="002060"/>
                </a:solidFill>
              </a:rPr>
              <a:t>-</a:t>
            </a:r>
            <a:r>
              <a:rPr lang="en-US" sz="1400" i="1" dirty="0" err="1" smtClean="0">
                <a:solidFill>
                  <a:srgbClr val="002060"/>
                </a:solidFill>
              </a:rPr>
              <a:t>Jauniaux</a:t>
            </a:r>
            <a:r>
              <a:rPr lang="en-US" sz="1400" i="1" dirty="0" smtClean="0">
                <a:solidFill>
                  <a:srgbClr val="002060"/>
                </a:solidFill>
              </a:rPr>
              <a:t> E, </a:t>
            </a:r>
            <a:r>
              <a:rPr lang="en-US" sz="1400" i="1" dirty="0" err="1" smtClean="0">
                <a:solidFill>
                  <a:srgbClr val="002060"/>
                </a:solidFill>
              </a:rPr>
              <a:t>Jurkovic</a:t>
            </a:r>
            <a:r>
              <a:rPr lang="en-US" sz="1400" i="1" dirty="0" smtClean="0">
                <a:solidFill>
                  <a:srgbClr val="002060"/>
                </a:solidFill>
              </a:rPr>
              <a:t> D. Placenta </a:t>
            </a:r>
            <a:r>
              <a:rPr lang="en-US" sz="1400" i="1" dirty="0" err="1" smtClean="0">
                <a:solidFill>
                  <a:srgbClr val="002060"/>
                </a:solidFill>
              </a:rPr>
              <a:t>accreta</a:t>
            </a:r>
            <a:r>
              <a:rPr lang="en-US" sz="1400" i="1" dirty="0" smtClean="0">
                <a:solidFill>
                  <a:srgbClr val="002060"/>
                </a:solidFill>
              </a:rPr>
              <a:t>: Pathogenesis of a 20th century iatrogenic uterine disease. Placenta. 2012;33:244–251</a:t>
            </a:r>
            <a:endParaRPr lang="en-US" sz="1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21334</TotalTime>
  <Words>2781</Words>
  <Application>Microsoft Office PowerPoint</Application>
  <PresentationFormat>On-screen Show (4:3)</PresentationFormat>
  <Paragraphs>204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PHỔ NHAU CÀI RĂNG LƯỢC Sinh lý bệnh</vt:lpstr>
      <vt:lpstr>Diễn tiến tự nhiên</vt:lpstr>
      <vt:lpstr>Nhau cài răng lược</vt:lpstr>
      <vt:lpstr>Sinh lý bệnh</vt:lpstr>
      <vt:lpstr>Sinh lý bệnh</vt:lpstr>
      <vt:lpstr>Sinh lý bệnh</vt:lpstr>
      <vt:lpstr>Sinh lý bệnh</vt:lpstr>
      <vt:lpstr>Sinh lý bệnh</vt:lpstr>
      <vt:lpstr>Sinh lý bệnh</vt:lpstr>
      <vt:lpstr>Sinh lý bệnh</vt:lpstr>
      <vt:lpstr>Sinh lý bệnh</vt:lpstr>
      <vt:lpstr>Sinh lý bệnh</vt:lpstr>
      <vt:lpstr>Sinh lý bệnh</vt:lpstr>
      <vt:lpstr>PowerPoint Presentation</vt:lpstr>
      <vt:lpstr>Sinh lý bệnh</vt:lpstr>
      <vt:lpstr>Sinh lý bệnh</vt:lpstr>
      <vt:lpstr>Sinh lý bệnh</vt:lpstr>
      <vt:lpstr>Sinh lý bệnh</vt:lpstr>
      <vt:lpstr>Sinh lý bệnh</vt:lpstr>
      <vt:lpstr>Sinh lý bệnh</vt:lpstr>
      <vt:lpstr>Sinh lý bệnh</vt:lpstr>
      <vt:lpstr>Sinh lý bệnh</vt:lpstr>
      <vt:lpstr>Sinh lý bệnh</vt:lpstr>
      <vt:lpstr>Sinh lý bệnh</vt:lpstr>
      <vt:lpstr>Phòng ngừa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NHAU CÀI RĂNG LƯỢC Placenta Accreta</dc:title>
  <dc:creator>Administrator</dc:creator>
  <cp:lastModifiedBy>Windows User</cp:lastModifiedBy>
  <cp:revision>1482</cp:revision>
  <dcterms:created xsi:type="dcterms:W3CDTF">2017-08-31T06:05:31Z</dcterms:created>
  <dcterms:modified xsi:type="dcterms:W3CDTF">2018-06-10T00:47:10Z</dcterms:modified>
</cp:coreProperties>
</file>