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1100" r:id="rId3"/>
    <p:sldId id="1101" r:id="rId4"/>
    <p:sldId id="1102" r:id="rId5"/>
    <p:sldId id="1103" r:id="rId6"/>
    <p:sldId id="1104" r:id="rId7"/>
    <p:sldId id="1105" r:id="rId8"/>
    <p:sldId id="1106" r:id="rId9"/>
    <p:sldId id="1107" r:id="rId10"/>
    <p:sldId id="1108" r:id="rId11"/>
    <p:sldId id="1109" r:id="rId12"/>
    <p:sldId id="1110" r:id="rId13"/>
    <p:sldId id="1111" r:id="rId14"/>
    <p:sldId id="1112" r:id="rId15"/>
    <p:sldId id="1113" r:id="rId16"/>
    <p:sldId id="1114" r:id="rId17"/>
    <p:sldId id="1115" r:id="rId18"/>
    <p:sldId id="1116" r:id="rId19"/>
    <p:sldId id="1117" r:id="rId20"/>
    <p:sldId id="1119" r:id="rId21"/>
    <p:sldId id="1120" r:id="rId22"/>
    <p:sldId id="1121" r:id="rId23"/>
    <p:sldId id="1122" r:id="rId24"/>
    <p:sldId id="1123" r:id="rId25"/>
    <p:sldId id="1124" r:id="rId26"/>
    <p:sldId id="1125" r:id="rId27"/>
    <p:sldId id="1126" r:id="rId28"/>
    <p:sldId id="1127" r:id="rId29"/>
    <p:sldId id="1128" r:id="rId30"/>
    <p:sldId id="1129" r:id="rId31"/>
    <p:sldId id="1130" r:id="rId32"/>
    <p:sldId id="1290" r:id="rId33"/>
    <p:sldId id="1291" r:id="rId34"/>
    <p:sldId id="1292" r:id="rId35"/>
    <p:sldId id="1293" r:id="rId36"/>
    <p:sldId id="1296" r:id="rId37"/>
    <p:sldId id="1297" r:id="rId38"/>
    <p:sldId id="1294" r:id="rId39"/>
    <p:sldId id="1298" r:id="rId40"/>
    <p:sldId id="1299" r:id="rId41"/>
    <p:sldId id="1295" r:id="rId42"/>
    <p:sldId id="1300" r:id="rId43"/>
    <p:sldId id="1301" r:id="rId44"/>
    <p:sldId id="1131" r:id="rId45"/>
    <p:sldId id="1132" r:id="rId46"/>
    <p:sldId id="1133" r:id="rId47"/>
    <p:sldId id="1134" r:id="rId48"/>
    <p:sldId id="128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/eBqRc97m5V0Eq9f4C9kdg==" hashData="P5iXZO/BY+dfO45nNjeH1+XQziw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05BF-360E-46B3-8631-B5BFEEC33979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FBBA3-5EA1-4200-8A1F-766CB7CA7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62C9-D71E-4D58-A96D-0CF6BF9254C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FA0B-2058-4066-8C80-D079A8E9EC91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7F2D-8C56-4299-812C-9CE788B5E2FD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7FA4-8B9A-49CC-9B5F-E68D8C577C7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760A-0648-4BA5-A84D-6755AC294B38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F855-CA33-4FBB-9788-8CDDDF616BCC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4F6-8E34-4CD2-B25A-9391742BF977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6363-D9C5-4CB4-A7ED-E95132004DB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5685-BF33-4C55-B572-86E579D3CB1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C8C-09BC-41DB-BCC7-293F2449BE20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B160-88CC-4104-AA89-7BC0EF2AF9B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FFB0-F8C2-43AF-8EB7-EFBF754583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NHAU CÀI RĂNG LƯỢC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Chẩn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đoán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029200"/>
            <a:ext cx="3657600" cy="83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Ts. Bs.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Phan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Trung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Hòa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BV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Dũ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- TPHCM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12119" r="9114"/>
          <a:stretch>
            <a:fillRect/>
          </a:stretch>
        </p:blipFill>
        <p:spPr bwMode="auto">
          <a:xfrm rot="5400000">
            <a:off x="1935499" y="4084301"/>
            <a:ext cx="1485275" cy="139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4B4-0AE5-4FD3-8F62-BB1E2E081B8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149508" name="Picture 4" descr="Image result for placental hypoechoic boundary in 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5898275" cy="4419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62200" y="6248400"/>
            <a:ext cx="6019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bình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CB0B-F905-44A1-8B13-C8350A510161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 t="40298"/>
          <a:stretch>
            <a:fillRect/>
          </a:stretch>
        </p:blipFill>
        <p:spPr bwMode="auto">
          <a:xfrm>
            <a:off x="504760" y="2514600"/>
            <a:ext cx="84106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6000"/>
            <a:ext cx="82296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bình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AB4E-5B06-44CF-830A-EC26182A1596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b="1" dirty="0" err="1" smtClean="0">
                <a:solidFill>
                  <a:srgbClr val="0070C0"/>
                </a:solidFill>
              </a:rPr>
              <a:t>Siêu</a:t>
            </a:r>
            <a:r>
              <a:rPr lang="en-US" sz="14400" b="1" dirty="0" smtClean="0">
                <a:solidFill>
                  <a:srgbClr val="0070C0"/>
                </a:solidFill>
              </a:rPr>
              <a:t> </a:t>
            </a:r>
            <a:r>
              <a:rPr lang="en-US" sz="14400" b="1" dirty="0" err="1" smtClean="0">
                <a:solidFill>
                  <a:srgbClr val="0070C0"/>
                </a:solidFill>
              </a:rPr>
              <a:t>âm</a:t>
            </a:r>
            <a:endParaRPr lang="en-US" sz="14400" b="1" dirty="0" smtClean="0">
              <a:solidFill>
                <a:srgbClr val="0070C0"/>
              </a:solidFill>
            </a:endParaRPr>
          </a:p>
          <a:p>
            <a:pPr fontAlgn="base"/>
            <a:r>
              <a:rPr lang="en-US" sz="9600" dirty="0" err="1" smtClean="0"/>
              <a:t>Hình</a:t>
            </a:r>
            <a:r>
              <a:rPr lang="en-US" sz="9600" dirty="0" smtClean="0"/>
              <a:t> </a:t>
            </a:r>
            <a:r>
              <a:rPr lang="en-US" sz="9600" dirty="0" err="1" smtClean="0"/>
              <a:t>ảnh</a:t>
            </a:r>
            <a:r>
              <a:rPr lang="en-US" sz="9600" dirty="0" smtClean="0"/>
              <a:t> SA </a:t>
            </a:r>
            <a:r>
              <a:rPr lang="en-US" sz="9600" dirty="0" err="1" smtClean="0"/>
              <a:t>gợi</a:t>
            </a:r>
            <a:r>
              <a:rPr lang="en-US" sz="9600" dirty="0" smtClean="0"/>
              <a:t> ý NCRL </a:t>
            </a:r>
            <a:r>
              <a:rPr lang="en-US" sz="9600" dirty="0" err="1" smtClean="0"/>
              <a:t>gồm</a:t>
            </a:r>
            <a:r>
              <a:rPr lang="en-US" sz="9600" dirty="0" smtClean="0"/>
              <a:t>: </a:t>
            </a:r>
          </a:p>
          <a:p>
            <a:pPr lvl="1"/>
            <a:r>
              <a:rPr lang="en-US" sz="7600" dirty="0" smtClean="0"/>
              <a:t>Lacunae: </a:t>
            </a:r>
            <a:r>
              <a:rPr lang="en-US" sz="7600" dirty="0" err="1" smtClean="0"/>
              <a:t>bánh</a:t>
            </a:r>
            <a:r>
              <a:rPr lang="en-US" sz="7600" dirty="0" smtClean="0"/>
              <a:t> </a:t>
            </a:r>
            <a:r>
              <a:rPr lang="en-US" sz="7600" dirty="0" err="1" smtClean="0"/>
              <a:t>nhau</a:t>
            </a:r>
            <a:r>
              <a:rPr lang="en-US" sz="7600" dirty="0" smtClean="0"/>
              <a:t> </a:t>
            </a:r>
            <a:r>
              <a:rPr lang="en-US" sz="7600" dirty="0" err="1" smtClean="0"/>
              <a:t>có</a:t>
            </a:r>
            <a:r>
              <a:rPr lang="en-US" sz="7600" dirty="0" smtClean="0"/>
              <a:t> </a:t>
            </a:r>
            <a:r>
              <a:rPr lang="en-US" sz="7600" dirty="0" err="1" smtClean="0"/>
              <a:t>nhiều</a:t>
            </a:r>
            <a:r>
              <a:rPr lang="en-US" sz="7600" dirty="0" smtClean="0"/>
              <a:t> </a:t>
            </a:r>
            <a:r>
              <a:rPr lang="en-US" sz="7600" dirty="0" err="1" smtClean="0"/>
              <a:t>xoang</a:t>
            </a:r>
            <a:r>
              <a:rPr lang="en-US" sz="7600" dirty="0" smtClean="0"/>
              <a:t> </a:t>
            </a:r>
            <a:r>
              <a:rPr lang="en-US" sz="7600" dirty="0" err="1" smtClean="0"/>
              <a:t>mạch</a:t>
            </a:r>
            <a:r>
              <a:rPr lang="en-US" sz="7600" dirty="0" smtClean="0"/>
              <a:t> </a:t>
            </a:r>
            <a:r>
              <a:rPr lang="en-US" sz="7600" dirty="0" err="1" smtClean="0"/>
              <a:t>máu</a:t>
            </a:r>
            <a:r>
              <a:rPr lang="en-US" sz="7600" dirty="0" smtClean="0"/>
              <a:t> </a:t>
            </a:r>
            <a:r>
              <a:rPr lang="en-US" sz="7600" dirty="0" err="1" smtClean="0"/>
              <a:t>đa</a:t>
            </a:r>
            <a:r>
              <a:rPr lang="en-US" sz="7600" dirty="0" smtClean="0"/>
              <a:t> </a:t>
            </a:r>
            <a:r>
              <a:rPr lang="en-US" sz="7600" dirty="0" err="1" smtClean="0"/>
              <a:t>hình</a:t>
            </a:r>
            <a:r>
              <a:rPr lang="en-US" sz="7600" dirty="0" smtClean="0"/>
              <a:t> </a:t>
            </a:r>
            <a:r>
              <a:rPr lang="en-US" sz="7600" dirty="0" err="1" smtClean="0"/>
              <a:t>dạng</a:t>
            </a:r>
            <a:r>
              <a:rPr lang="en-US" sz="7600" dirty="0" smtClean="0"/>
              <a:t> </a:t>
            </a:r>
            <a:r>
              <a:rPr lang="en-US" sz="7600" dirty="0" err="1" smtClean="0"/>
              <a:t>nên</a:t>
            </a:r>
            <a:r>
              <a:rPr lang="en-US" sz="7600" dirty="0" smtClean="0"/>
              <a:t> </a:t>
            </a:r>
            <a:r>
              <a:rPr lang="en-US" sz="7600" dirty="0" err="1" smtClean="0"/>
              <a:t>hình</a:t>
            </a:r>
            <a:r>
              <a:rPr lang="en-US" sz="7600" dirty="0" smtClean="0"/>
              <a:t> </a:t>
            </a:r>
            <a:r>
              <a:rPr lang="en-US" sz="7600" dirty="0" err="1" smtClean="0"/>
              <a:t>ảnh</a:t>
            </a:r>
            <a:r>
              <a:rPr lang="en-US" sz="7600" dirty="0" smtClean="0"/>
              <a:t> </a:t>
            </a:r>
            <a:r>
              <a:rPr lang="en-US" sz="7600" dirty="0" err="1" smtClean="0"/>
              <a:t>bánh</a:t>
            </a:r>
            <a:r>
              <a:rPr lang="en-US" sz="7600" dirty="0" smtClean="0"/>
              <a:t> </a:t>
            </a:r>
            <a:r>
              <a:rPr lang="en-US" sz="7600" dirty="0" err="1" smtClean="0"/>
              <a:t>nhau</a:t>
            </a:r>
            <a:r>
              <a:rPr lang="en-US" sz="7600" dirty="0" smtClean="0"/>
              <a:t> </a:t>
            </a:r>
            <a:r>
              <a:rPr lang="en-US" sz="7600" dirty="0" err="1" smtClean="0"/>
              <a:t>không</a:t>
            </a:r>
            <a:r>
              <a:rPr lang="en-US" sz="7600" dirty="0" smtClean="0"/>
              <a:t> </a:t>
            </a:r>
            <a:r>
              <a:rPr lang="en-US" sz="7600" dirty="0" err="1" smtClean="0"/>
              <a:t>đồng</a:t>
            </a:r>
            <a:r>
              <a:rPr lang="en-US" sz="7600" dirty="0" smtClean="0"/>
              <a:t> </a:t>
            </a:r>
            <a:r>
              <a:rPr lang="en-US" sz="7600" dirty="0" err="1" smtClean="0"/>
              <a:t>nhất</a:t>
            </a:r>
            <a:r>
              <a:rPr lang="en-US" sz="7600" dirty="0" smtClean="0"/>
              <a:t>, </a:t>
            </a:r>
            <a:r>
              <a:rPr lang="en-US" sz="7600" dirty="0" err="1" smtClean="0"/>
              <a:t>có</a:t>
            </a:r>
            <a:r>
              <a:rPr lang="en-US" sz="7600" dirty="0" smtClean="0"/>
              <a:t> </a:t>
            </a:r>
            <a:r>
              <a:rPr lang="en-US" sz="7600" dirty="0" err="1" smtClean="0"/>
              <a:t>dạng</a:t>
            </a:r>
            <a:r>
              <a:rPr lang="en-US" sz="7600" dirty="0" smtClean="0"/>
              <a:t> “Moth-eaten” hay </a:t>
            </a:r>
            <a:r>
              <a:rPr lang="en-US" sz="8000" dirty="0" smtClean="0"/>
              <a:t>“Swiss cheese” </a:t>
            </a:r>
            <a:endParaRPr lang="en-US" sz="7600" dirty="0" smtClean="0"/>
          </a:p>
          <a:p>
            <a:pPr lvl="1"/>
            <a:r>
              <a:rPr lang="en-US" sz="8000" dirty="0" err="1" smtClean="0"/>
              <a:t>Cơ</a:t>
            </a:r>
            <a:r>
              <a:rPr lang="en-US" sz="8000" dirty="0" smtClean="0"/>
              <a:t> </a:t>
            </a:r>
            <a:r>
              <a:rPr lang="en-US" sz="8000" dirty="0" err="1" smtClean="0"/>
              <a:t>tử</a:t>
            </a:r>
            <a:r>
              <a:rPr lang="en-US" sz="8000" dirty="0" smtClean="0"/>
              <a:t> </a:t>
            </a:r>
            <a:r>
              <a:rPr lang="en-US" sz="8000" dirty="0" err="1" smtClean="0"/>
              <a:t>cung</a:t>
            </a:r>
            <a:r>
              <a:rPr lang="en-US" sz="8000" dirty="0" smtClean="0"/>
              <a:t> </a:t>
            </a:r>
            <a:r>
              <a:rPr lang="en-US" sz="8000" dirty="0" err="1" smtClean="0"/>
              <a:t>vùng</a:t>
            </a:r>
            <a:r>
              <a:rPr lang="en-US" sz="8000" dirty="0" smtClean="0"/>
              <a:t> </a:t>
            </a:r>
            <a:r>
              <a:rPr lang="en-US" sz="8000" dirty="0" err="1" smtClean="0"/>
              <a:t>đoạn</a:t>
            </a:r>
            <a:r>
              <a:rPr lang="en-US" sz="8000" dirty="0" smtClean="0"/>
              <a:t> </a:t>
            </a:r>
            <a:r>
              <a:rPr lang="en-US" sz="8000" dirty="0" err="1" smtClean="0"/>
              <a:t>dưới</a:t>
            </a:r>
            <a:r>
              <a:rPr lang="en-US" sz="8000" dirty="0" smtClean="0"/>
              <a:t> VMC </a:t>
            </a:r>
            <a:r>
              <a:rPr lang="en-US" sz="8000" dirty="0" err="1" smtClean="0"/>
              <a:t>mỏng</a:t>
            </a:r>
            <a:r>
              <a:rPr lang="en-US" sz="8000" dirty="0" smtClean="0"/>
              <a:t> </a:t>
            </a:r>
            <a:r>
              <a:rPr lang="en-US" sz="8000" dirty="0" err="1" smtClean="0"/>
              <a:t>hoặc</a:t>
            </a:r>
            <a:r>
              <a:rPr lang="en-US" sz="8000" dirty="0" smtClean="0"/>
              <a:t> </a:t>
            </a:r>
            <a:r>
              <a:rPr lang="en-US" sz="8000" dirty="0" err="1" smtClean="0"/>
              <a:t>biến</a:t>
            </a:r>
            <a:r>
              <a:rPr lang="en-US" sz="8000" dirty="0" smtClean="0"/>
              <a:t> </a:t>
            </a:r>
            <a:r>
              <a:rPr lang="en-US" sz="8000" dirty="0" err="1" smtClean="0"/>
              <a:t>mất</a:t>
            </a:r>
            <a:r>
              <a:rPr lang="en-US" sz="8000" dirty="0" smtClean="0"/>
              <a:t> </a:t>
            </a:r>
            <a:r>
              <a:rPr lang="en-US" sz="8000" dirty="0" err="1" smtClean="0"/>
              <a:t>và</a:t>
            </a:r>
            <a:r>
              <a:rPr lang="en-US" sz="8000" dirty="0" smtClean="0"/>
              <a:t> </a:t>
            </a:r>
            <a:r>
              <a:rPr lang="en-US" sz="8000" dirty="0" err="1" smtClean="0"/>
              <a:t>được</a:t>
            </a:r>
            <a:r>
              <a:rPr lang="en-US" sz="8000" dirty="0" smtClean="0"/>
              <a:t> </a:t>
            </a:r>
            <a:r>
              <a:rPr lang="en-US" sz="8000" dirty="0" err="1" smtClean="0"/>
              <a:t>thay</a:t>
            </a:r>
            <a:r>
              <a:rPr lang="en-US" sz="8000" dirty="0" smtClean="0"/>
              <a:t> </a:t>
            </a:r>
            <a:r>
              <a:rPr lang="en-US" sz="8000" dirty="0" err="1" smtClean="0"/>
              <a:t>thế</a:t>
            </a:r>
            <a:r>
              <a:rPr lang="en-US" sz="8000" dirty="0" smtClean="0"/>
              <a:t> </a:t>
            </a:r>
            <a:r>
              <a:rPr lang="en-US" sz="8000" dirty="0" err="1" smtClean="0"/>
              <a:t>bằng</a:t>
            </a:r>
            <a:r>
              <a:rPr lang="en-US" sz="8000" dirty="0" smtClean="0"/>
              <a:t> </a:t>
            </a:r>
            <a:r>
              <a:rPr lang="en-US" sz="8000" dirty="0" err="1" smtClean="0"/>
              <a:t>các</a:t>
            </a:r>
            <a:r>
              <a:rPr lang="en-US" sz="8000" dirty="0" smtClean="0"/>
              <a:t> </a:t>
            </a:r>
            <a:r>
              <a:rPr lang="en-US" sz="8000" dirty="0" err="1" smtClean="0"/>
              <a:t>mạch</a:t>
            </a:r>
            <a:r>
              <a:rPr lang="en-US" sz="8000" dirty="0" smtClean="0"/>
              <a:t> </a:t>
            </a:r>
            <a:r>
              <a:rPr lang="en-US" sz="8000" dirty="0" err="1" smtClean="0"/>
              <a:t>máu</a:t>
            </a:r>
            <a:r>
              <a:rPr lang="en-US" sz="8000" dirty="0" smtClean="0"/>
              <a:t> </a:t>
            </a:r>
            <a:r>
              <a:rPr lang="en-US" sz="8000" dirty="0" err="1" smtClean="0"/>
              <a:t>mới</a:t>
            </a:r>
            <a:r>
              <a:rPr lang="en-US" sz="8000" dirty="0" smtClean="0"/>
              <a:t> </a:t>
            </a:r>
            <a:r>
              <a:rPr lang="en-US" sz="8000" dirty="0" err="1" smtClean="0"/>
              <a:t>tân</a:t>
            </a:r>
            <a:r>
              <a:rPr lang="en-US" sz="8000" dirty="0" smtClean="0"/>
              <a:t> </a:t>
            </a:r>
            <a:r>
              <a:rPr lang="en-US" sz="8000" dirty="0" err="1" smtClean="0"/>
              <a:t>sinh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err="1" smtClean="0"/>
              <a:t>Mất</a:t>
            </a:r>
            <a:r>
              <a:rPr lang="en-US" sz="8000" dirty="0" smtClean="0"/>
              <a:t> </a:t>
            </a:r>
            <a:r>
              <a:rPr lang="en-US" sz="8000" dirty="0" err="1" smtClean="0"/>
              <a:t>đường</a:t>
            </a:r>
            <a:r>
              <a:rPr lang="en-US" sz="8000" dirty="0" smtClean="0"/>
              <a:t> echo </a:t>
            </a:r>
            <a:r>
              <a:rPr lang="en-US" sz="8000" dirty="0" err="1" smtClean="0"/>
              <a:t>kém</a:t>
            </a:r>
            <a:r>
              <a:rPr lang="en-US" sz="8000" dirty="0" smtClean="0"/>
              <a:t> </a:t>
            </a:r>
            <a:r>
              <a:rPr lang="en-US" sz="8000" dirty="0" err="1" smtClean="0"/>
              <a:t>ranh</a:t>
            </a:r>
            <a:r>
              <a:rPr lang="en-US" sz="8000" dirty="0" smtClean="0"/>
              <a:t> </a:t>
            </a:r>
            <a:r>
              <a:rPr lang="en-US" sz="8000" dirty="0" err="1" smtClean="0"/>
              <a:t>giới</a:t>
            </a:r>
            <a:r>
              <a:rPr lang="en-US" sz="8000" dirty="0" smtClean="0"/>
              <a:t> </a:t>
            </a:r>
            <a:r>
              <a:rPr lang="en-US" sz="8000" dirty="0" err="1" smtClean="0"/>
              <a:t>giữa</a:t>
            </a:r>
            <a:r>
              <a:rPr lang="en-US" sz="8000" dirty="0" smtClean="0"/>
              <a:t> </a:t>
            </a:r>
            <a:r>
              <a:rPr lang="en-US" sz="8000" dirty="0" err="1" smtClean="0"/>
              <a:t>cơ</a:t>
            </a:r>
            <a:r>
              <a:rPr lang="en-US" sz="8000" dirty="0" smtClean="0"/>
              <a:t> </a:t>
            </a:r>
            <a:r>
              <a:rPr lang="en-US" sz="8000" dirty="0" err="1" smtClean="0"/>
              <a:t>tử</a:t>
            </a:r>
            <a:r>
              <a:rPr lang="en-US" sz="8000" dirty="0" smtClean="0"/>
              <a:t> </a:t>
            </a:r>
            <a:r>
              <a:rPr lang="en-US" sz="8000" dirty="0" err="1" smtClean="0"/>
              <a:t>cung</a:t>
            </a:r>
            <a:r>
              <a:rPr lang="en-US" sz="8000" dirty="0" smtClean="0"/>
              <a:t> </a:t>
            </a:r>
            <a:r>
              <a:rPr lang="en-US" sz="8000" dirty="0" err="1" smtClean="0"/>
              <a:t>và</a:t>
            </a:r>
            <a:r>
              <a:rPr lang="en-US" sz="8000" dirty="0" smtClean="0"/>
              <a:t> </a:t>
            </a:r>
            <a:r>
              <a:rPr lang="en-US" sz="8000" dirty="0" err="1" smtClean="0"/>
              <a:t>bánh</a:t>
            </a:r>
            <a:r>
              <a:rPr lang="en-US" sz="8000" dirty="0" smtClean="0"/>
              <a:t> </a:t>
            </a:r>
            <a:r>
              <a:rPr lang="en-US" sz="8000" dirty="0" err="1" smtClean="0"/>
              <a:t>nhau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err="1" smtClean="0"/>
              <a:t>Thành</a:t>
            </a:r>
            <a:r>
              <a:rPr lang="en-US" sz="8000" dirty="0" smtClean="0"/>
              <a:t> </a:t>
            </a:r>
            <a:r>
              <a:rPr lang="en-US" sz="8000" dirty="0" err="1" smtClean="0"/>
              <a:t>bàng</a:t>
            </a:r>
            <a:r>
              <a:rPr lang="en-US" sz="8000" dirty="0" smtClean="0"/>
              <a:t> </a:t>
            </a:r>
            <a:r>
              <a:rPr lang="en-US" sz="8000" dirty="0" err="1" smtClean="0"/>
              <a:t>quang</a:t>
            </a:r>
            <a:r>
              <a:rPr lang="en-US" sz="8000" dirty="0" smtClean="0"/>
              <a:t>: </a:t>
            </a:r>
            <a:r>
              <a:rPr lang="en-US" sz="8000" dirty="0" err="1" smtClean="0"/>
              <a:t>mất</a:t>
            </a:r>
            <a:r>
              <a:rPr lang="en-US" sz="8000" dirty="0" smtClean="0"/>
              <a:t> </a:t>
            </a:r>
            <a:r>
              <a:rPr lang="en-US" sz="8000" dirty="0" err="1" smtClean="0"/>
              <a:t>liên</a:t>
            </a:r>
            <a:r>
              <a:rPr lang="en-US" sz="8000" dirty="0" smtClean="0"/>
              <a:t> </a:t>
            </a:r>
            <a:r>
              <a:rPr lang="en-US" sz="8000" dirty="0" err="1" smtClean="0"/>
              <a:t>tục</a:t>
            </a:r>
            <a:r>
              <a:rPr lang="en-US" sz="8000" dirty="0" smtClean="0"/>
              <a:t> do </a:t>
            </a:r>
            <a:r>
              <a:rPr lang="en-US" sz="8000" dirty="0" err="1" smtClean="0"/>
              <a:t>sự</a:t>
            </a:r>
            <a:r>
              <a:rPr lang="en-US" sz="8000" dirty="0" smtClean="0"/>
              <a:t> </a:t>
            </a:r>
            <a:r>
              <a:rPr lang="en-US" sz="8000" dirty="0" err="1" smtClean="0"/>
              <a:t>xâm</a:t>
            </a:r>
            <a:r>
              <a:rPr lang="en-US" sz="8000" dirty="0" smtClean="0"/>
              <a:t> </a:t>
            </a:r>
            <a:r>
              <a:rPr lang="en-US" sz="8000" dirty="0" err="1" smtClean="0"/>
              <a:t>lấn</a:t>
            </a:r>
            <a:r>
              <a:rPr lang="en-US" sz="8000" dirty="0" smtClean="0"/>
              <a:t> </a:t>
            </a:r>
            <a:r>
              <a:rPr lang="en-US" sz="8000" dirty="0" err="1" smtClean="0"/>
              <a:t>của</a:t>
            </a:r>
            <a:r>
              <a:rPr lang="en-US" sz="8000" dirty="0" smtClean="0"/>
              <a:t> </a:t>
            </a:r>
            <a:r>
              <a:rPr lang="en-US" sz="8000" dirty="0" err="1" smtClean="0"/>
              <a:t>các</a:t>
            </a:r>
            <a:r>
              <a:rPr lang="en-US" sz="8000" dirty="0" smtClean="0"/>
              <a:t> </a:t>
            </a:r>
            <a:r>
              <a:rPr lang="en-US" sz="8000" dirty="0" err="1" smtClean="0"/>
              <a:t>chồi</a:t>
            </a:r>
            <a:r>
              <a:rPr lang="en-US" sz="8000" dirty="0" smtClean="0"/>
              <a:t> </a:t>
            </a:r>
            <a:r>
              <a:rPr lang="en-US" sz="8000" dirty="0" err="1" smtClean="0"/>
              <a:t>nhau</a:t>
            </a:r>
            <a:r>
              <a:rPr lang="en-US" sz="8000" dirty="0" smtClean="0"/>
              <a:t> </a:t>
            </a:r>
            <a:r>
              <a:rPr lang="en-US" sz="8000" dirty="0" err="1" smtClean="0"/>
              <a:t>và</a:t>
            </a:r>
            <a:r>
              <a:rPr lang="en-US" sz="8000" dirty="0" smtClean="0"/>
              <a:t> </a:t>
            </a:r>
            <a:r>
              <a:rPr lang="en-US" sz="8000" dirty="0" err="1" smtClean="0"/>
              <a:t>các</a:t>
            </a:r>
            <a:r>
              <a:rPr lang="en-US" sz="8000" dirty="0" smtClean="0"/>
              <a:t> </a:t>
            </a:r>
            <a:r>
              <a:rPr lang="en-US" sz="8000" dirty="0" err="1" smtClean="0"/>
              <a:t>mạch</a:t>
            </a:r>
            <a:r>
              <a:rPr lang="en-US" sz="8000" dirty="0" smtClean="0"/>
              <a:t> </a:t>
            </a:r>
            <a:r>
              <a:rPr lang="en-US" sz="8000" dirty="0" err="1" smtClean="0"/>
              <a:t>máu</a:t>
            </a:r>
            <a:r>
              <a:rPr lang="en-US" sz="8000" dirty="0" smtClean="0"/>
              <a:t> </a:t>
            </a:r>
            <a:r>
              <a:rPr lang="en-US" sz="8000" dirty="0" err="1" smtClean="0"/>
              <a:t>mới</a:t>
            </a:r>
            <a:r>
              <a:rPr lang="en-US" sz="8000" dirty="0" smtClean="0"/>
              <a:t> </a:t>
            </a:r>
            <a:r>
              <a:rPr lang="en-US" sz="8000" dirty="0" err="1" smtClean="0"/>
              <a:t>tân</a:t>
            </a:r>
            <a:r>
              <a:rPr lang="en-US" sz="8000" dirty="0" smtClean="0"/>
              <a:t> </a:t>
            </a:r>
            <a:r>
              <a:rPr lang="en-US" sz="8000" dirty="0" err="1" smtClean="0"/>
              <a:t>sinh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smtClean="0"/>
              <a:t>Doppler: </a:t>
            </a:r>
            <a:r>
              <a:rPr lang="en-US" sz="8000" dirty="0" err="1" smtClean="0"/>
              <a:t>các</a:t>
            </a:r>
            <a:r>
              <a:rPr lang="en-US" sz="8000" dirty="0" smtClean="0"/>
              <a:t> </a:t>
            </a:r>
            <a:r>
              <a:rPr lang="en-US" sz="8000" dirty="0" err="1" smtClean="0"/>
              <a:t>dòng</a:t>
            </a:r>
            <a:r>
              <a:rPr lang="en-US" sz="8000" dirty="0" smtClean="0"/>
              <a:t> </a:t>
            </a:r>
            <a:r>
              <a:rPr lang="en-US" sz="8000" dirty="0" err="1" smtClean="0"/>
              <a:t>chảy</a:t>
            </a:r>
            <a:r>
              <a:rPr lang="en-US" sz="8000" dirty="0" smtClean="0"/>
              <a:t> </a:t>
            </a:r>
            <a:r>
              <a:rPr lang="en-US" sz="8000" dirty="0" err="1" smtClean="0"/>
              <a:t>với</a:t>
            </a:r>
            <a:r>
              <a:rPr lang="en-US" sz="8000" dirty="0" smtClean="0"/>
              <a:t> </a:t>
            </a:r>
            <a:r>
              <a:rPr lang="en-US" sz="8000" dirty="0" err="1" smtClean="0"/>
              <a:t>vận</a:t>
            </a:r>
            <a:r>
              <a:rPr lang="en-US" sz="8000" dirty="0" smtClean="0"/>
              <a:t> </a:t>
            </a:r>
            <a:r>
              <a:rPr lang="en-US" sz="8000" dirty="0" err="1" smtClean="0"/>
              <a:t>tốc</a:t>
            </a:r>
            <a:r>
              <a:rPr lang="en-US" sz="8000" dirty="0" smtClean="0"/>
              <a:t> </a:t>
            </a:r>
            <a:r>
              <a:rPr lang="en-US" sz="8000" dirty="0" err="1" smtClean="0"/>
              <a:t>cao</a:t>
            </a:r>
            <a:r>
              <a:rPr lang="en-US" sz="8000" dirty="0" smtClean="0"/>
              <a:t> (</a:t>
            </a:r>
            <a:r>
              <a:rPr lang="en-US" sz="8000" dirty="0" err="1" smtClean="0"/>
              <a:t>alizing</a:t>
            </a:r>
            <a:r>
              <a:rPr lang="en-US" sz="8000" dirty="0" smtClean="0"/>
              <a:t>) ở </a:t>
            </a:r>
            <a:r>
              <a:rPr lang="en-US" sz="8000" dirty="0" err="1" smtClean="0"/>
              <a:t>trong</a:t>
            </a:r>
            <a:r>
              <a:rPr lang="en-US" sz="8000" dirty="0" smtClean="0"/>
              <a:t> </a:t>
            </a:r>
            <a:r>
              <a:rPr lang="en-US" sz="8000" dirty="0" err="1" smtClean="0"/>
              <a:t>nhau</a:t>
            </a:r>
            <a:r>
              <a:rPr lang="en-US" sz="8000" dirty="0" smtClean="0"/>
              <a:t>, ở </a:t>
            </a:r>
            <a:r>
              <a:rPr lang="en-US" sz="8000" dirty="0" err="1" smtClean="0"/>
              <a:t>khoảng</a:t>
            </a:r>
            <a:r>
              <a:rPr lang="en-US" sz="8000" dirty="0" smtClean="0"/>
              <a:t> </a:t>
            </a:r>
            <a:r>
              <a:rPr lang="en-US" sz="8000" dirty="0" err="1" smtClean="0"/>
              <a:t>giữa</a:t>
            </a:r>
            <a:r>
              <a:rPr lang="en-US" sz="8000" dirty="0" smtClean="0"/>
              <a:t> </a:t>
            </a:r>
            <a:r>
              <a:rPr lang="en-US" sz="8000" dirty="0" err="1" smtClean="0"/>
              <a:t>cơ</a:t>
            </a:r>
            <a:r>
              <a:rPr lang="en-US" sz="8000" dirty="0" smtClean="0"/>
              <a:t> </a:t>
            </a:r>
            <a:r>
              <a:rPr lang="en-US" sz="8000" dirty="0" err="1" smtClean="0"/>
              <a:t>tử</a:t>
            </a:r>
            <a:r>
              <a:rPr lang="en-US" sz="8000" dirty="0" smtClean="0"/>
              <a:t> </a:t>
            </a:r>
            <a:r>
              <a:rPr lang="en-US" sz="8000" dirty="0" err="1" smtClean="0"/>
              <a:t>cung</a:t>
            </a:r>
            <a:r>
              <a:rPr lang="en-US" sz="8000" dirty="0" smtClean="0"/>
              <a:t> </a:t>
            </a:r>
            <a:r>
              <a:rPr lang="en-US" sz="8000" dirty="0" err="1" smtClean="0"/>
              <a:t>và</a:t>
            </a:r>
            <a:r>
              <a:rPr lang="en-US" sz="8000" dirty="0" smtClean="0"/>
              <a:t> </a:t>
            </a:r>
            <a:r>
              <a:rPr lang="en-US" sz="8000" dirty="0" err="1" smtClean="0"/>
              <a:t>bàng</a:t>
            </a:r>
            <a:r>
              <a:rPr lang="en-US" sz="8000" dirty="0" smtClean="0"/>
              <a:t> </a:t>
            </a:r>
            <a:r>
              <a:rPr lang="en-US" sz="8000" dirty="0" err="1" smtClean="0"/>
              <a:t>quang</a:t>
            </a:r>
            <a:r>
              <a:rPr lang="en-US" sz="8000" dirty="0" smtClean="0"/>
              <a:t>.</a:t>
            </a:r>
          </a:p>
          <a:p>
            <a:pPr fontAlgn="base"/>
            <a:r>
              <a:rPr lang="en-US" sz="8400" dirty="0" err="1" smtClean="0"/>
              <a:t>Sự</a:t>
            </a:r>
            <a:r>
              <a:rPr lang="en-US" sz="8400" dirty="0" smtClean="0"/>
              <a:t> </a:t>
            </a:r>
            <a:r>
              <a:rPr lang="en-US" sz="8400" dirty="0" err="1" smtClean="0"/>
              <a:t>xuất</a:t>
            </a:r>
            <a:r>
              <a:rPr lang="en-US" sz="8400" dirty="0" smtClean="0"/>
              <a:t> </a:t>
            </a:r>
            <a:r>
              <a:rPr lang="en-US" sz="8400" dirty="0" err="1" smtClean="0"/>
              <a:t>hiện</a:t>
            </a:r>
            <a:r>
              <a:rPr lang="en-US" sz="8400" dirty="0" smtClean="0"/>
              <a:t> </a:t>
            </a:r>
            <a:r>
              <a:rPr lang="en-US" sz="8400" dirty="0" err="1" smtClean="0"/>
              <a:t>của</a:t>
            </a:r>
            <a:r>
              <a:rPr lang="en-US" sz="8800" dirty="0" smtClean="0"/>
              <a:t>: </a:t>
            </a:r>
            <a:r>
              <a:rPr lang="en-US" sz="8800" dirty="0" err="1" smtClean="0"/>
              <a:t>bánh</a:t>
            </a:r>
            <a:r>
              <a:rPr lang="en-US" sz="8800" dirty="0" smtClean="0"/>
              <a:t> </a:t>
            </a:r>
            <a:r>
              <a:rPr lang="en-US" sz="8800" dirty="0" err="1" smtClean="0"/>
              <a:t>nhau</a:t>
            </a:r>
            <a:r>
              <a:rPr lang="en-US" sz="8800" dirty="0" smtClean="0"/>
              <a:t> </a:t>
            </a:r>
            <a:r>
              <a:rPr lang="en-US" sz="8800" dirty="0" err="1" smtClean="0"/>
              <a:t>có</a:t>
            </a:r>
            <a:r>
              <a:rPr lang="en-US" sz="8800" dirty="0" smtClean="0"/>
              <a:t> </a:t>
            </a:r>
            <a:r>
              <a:rPr lang="en-US" sz="8800" dirty="0" err="1" smtClean="0"/>
              <a:t>nhiều</a:t>
            </a:r>
            <a:r>
              <a:rPr lang="en-US" sz="8800" dirty="0" smtClean="0"/>
              <a:t> </a:t>
            </a:r>
            <a:r>
              <a:rPr lang="en-US" sz="8800" dirty="0" err="1" smtClean="0"/>
              <a:t>xoang</a:t>
            </a:r>
            <a:r>
              <a:rPr lang="en-US" sz="8800" dirty="0" smtClean="0"/>
              <a:t> </a:t>
            </a:r>
            <a:r>
              <a:rPr lang="en-US" sz="8800" dirty="0" err="1" smtClean="0"/>
              <a:t>mạch</a:t>
            </a:r>
            <a:r>
              <a:rPr lang="en-US" sz="8800" dirty="0" smtClean="0"/>
              <a:t> </a:t>
            </a:r>
            <a:r>
              <a:rPr lang="en-US" sz="8800" dirty="0" err="1" smtClean="0"/>
              <a:t>máu</a:t>
            </a:r>
            <a:r>
              <a:rPr lang="en-US" sz="8800" dirty="0" smtClean="0"/>
              <a:t> </a:t>
            </a:r>
            <a:r>
              <a:rPr lang="en-US" sz="8800" dirty="0" err="1" smtClean="0"/>
              <a:t>đa</a:t>
            </a:r>
            <a:r>
              <a:rPr lang="en-US" sz="8800" dirty="0" smtClean="0"/>
              <a:t> </a:t>
            </a:r>
            <a:r>
              <a:rPr lang="en-US" sz="8800" dirty="0" err="1" smtClean="0"/>
              <a:t>hình</a:t>
            </a:r>
            <a:r>
              <a:rPr lang="en-US" sz="8800" dirty="0" smtClean="0"/>
              <a:t> </a:t>
            </a:r>
            <a:r>
              <a:rPr lang="en-US" sz="8800" dirty="0" err="1" smtClean="0"/>
              <a:t>dạng</a:t>
            </a:r>
            <a:r>
              <a:rPr lang="en-US" sz="8800" dirty="0" smtClean="0"/>
              <a:t> </a:t>
            </a:r>
            <a:r>
              <a:rPr lang="en-US" sz="8800" dirty="0" err="1" smtClean="0"/>
              <a:t>không</a:t>
            </a:r>
            <a:r>
              <a:rPr lang="en-US" sz="8800" dirty="0" smtClean="0"/>
              <a:t> </a:t>
            </a:r>
            <a:r>
              <a:rPr lang="en-US" sz="8800" dirty="0" err="1" smtClean="0"/>
              <a:t>đồng</a:t>
            </a:r>
            <a:r>
              <a:rPr lang="en-US" sz="8800" dirty="0" smtClean="0"/>
              <a:t> </a:t>
            </a:r>
            <a:r>
              <a:rPr lang="en-US" sz="8800" dirty="0" err="1" smtClean="0"/>
              <a:t>nhất</a:t>
            </a:r>
            <a:r>
              <a:rPr lang="en-US" sz="8800" dirty="0" smtClean="0"/>
              <a:t> </a:t>
            </a:r>
            <a:r>
              <a:rPr lang="en-US" sz="8800" dirty="0" err="1" smtClean="0"/>
              <a:t>từ</a:t>
            </a:r>
            <a:r>
              <a:rPr lang="en-US" sz="8800" dirty="0" smtClean="0"/>
              <a:t> </a:t>
            </a:r>
            <a:r>
              <a:rPr lang="en-US" sz="8800" dirty="0" err="1" smtClean="0"/>
              <a:t>tuổi</a:t>
            </a:r>
            <a:r>
              <a:rPr lang="en-US" sz="8800" dirty="0" smtClean="0"/>
              <a:t> </a:t>
            </a:r>
            <a:r>
              <a:rPr lang="en-US" sz="8800" dirty="0" err="1" smtClean="0"/>
              <a:t>thai</a:t>
            </a:r>
            <a:r>
              <a:rPr lang="en-US" sz="8800" dirty="0" smtClean="0"/>
              <a:t> </a:t>
            </a:r>
            <a:r>
              <a:rPr lang="en-US" sz="8400" b="1" dirty="0" smtClean="0">
                <a:solidFill>
                  <a:srgbClr val="FF0000"/>
                </a:solidFill>
              </a:rPr>
              <a:t>15–20 </a:t>
            </a:r>
            <a:r>
              <a:rPr lang="en-US" sz="8400" b="1" dirty="0" err="1" smtClean="0">
                <a:solidFill>
                  <a:srgbClr val="FF0000"/>
                </a:solidFill>
              </a:rPr>
              <a:t>tuần</a:t>
            </a:r>
            <a:r>
              <a:rPr lang="en-US" sz="8400" b="1" dirty="0" smtClean="0">
                <a:solidFill>
                  <a:srgbClr val="FF0000"/>
                </a:solidFill>
              </a:rPr>
              <a:t> </a:t>
            </a:r>
            <a:r>
              <a:rPr lang="en-US" sz="8400" dirty="0" err="1" smtClean="0"/>
              <a:t>là</a:t>
            </a:r>
            <a:r>
              <a:rPr lang="en-US" sz="8400" dirty="0" smtClean="0"/>
              <a:t> </a:t>
            </a:r>
            <a:r>
              <a:rPr lang="en-US" sz="8400" dirty="0" err="1" smtClean="0"/>
              <a:t>những</a:t>
            </a:r>
            <a:r>
              <a:rPr lang="en-US" sz="8400" dirty="0" smtClean="0"/>
              <a:t> </a:t>
            </a:r>
            <a:r>
              <a:rPr lang="en-US" sz="8400" dirty="0" err="1" smtClean="0"/>
              <a:t>dấu</a:t>
            </a:r>
            <a:r>
              <a:rPr lang="en-US" sz="8400" dirty="0" smtClean="0"/>
              <a:t> </a:t>
            </a:r>
            <a:r>
              <a:rPr lang="en-US" sz="8400" dirty="0" err="1" smtClean="0"/>
              <a:t>hiệu</a:t>
            </a:r>
            <a:r>
              <a:rPr lang="en-US" sz="8400" dirty="0" smtClean="0"/>
              <a:t> </a:t>
            </a:r>
            <a:r>
              <a:rPr lang="en-US" sz="8400" dirty="0" err="1" smtClean="0"/>
              <a:t>dự</a:t>
            </a:r>
            <a:r>
              <a:rPr lang="en-US" sz="8400" dirty="0" smtClean="0"/>
              <a:t> </a:t>
            </a:r>
            <a:r>
              <a:rPr lang="en-US" sz="8400" dirty="0" err="1" smtClean="0"/>
              <a:t>đoán</a:t>
            </a:r>
            <a:r>
              <a:rPr lang="en-US" sz="8400" dirty="0" smtClean="0"/>
              <a:t> </a:t>
            </a:r>
            <a:r>
              <a:rPr lang="en-US" sz="8400" dirty="0" err="1" smtClean="0"/>
              <a:t>tốt</a:t>
            </a:r>
            <a:r>
              <a:rPr lang="en-US" sz="8400" dirty="0" smtClean="0"/>
              <a:t> </a:t>
            </a:r>
            <a:r>
              <a:rPr lang="en-US" sz="8400" dirty="0" err="1" smtClean="0"/>
              <a:t>của</a:t>
            </a:r>
            <a:r>
              <a:rPr lang="en-US" sz="8400" dirty="0" smtClean="0"/>
              <a:t> NCRL: </a:t>
            </a:r>
            <a:r>
              <a:rPr lang="en-US" sz="8400" b="1" dirty="0" err="1" smtClean="0">
                <a:solidFill>
                  <a:srgbClr val="C00000"/>
                </a:solidFill>
              </a:rPr>
              <a:t>độ</a:t>
            </a:r>
            <a:r>
              <a:rPr lang="en-US" sz="8400" b="1" dirty="0" smtClean="0">
                <a:solidFill>
                  <a:srgbClr val="C00000"/>
                </a:solidFill>
              </a:rPr>
              <a:t> </a:t>
            </a:r>
            <a:r>
              <a:rPr lang="en-US" sz="8400" b="1" dirty="0" err="1" smtClean="0">
                <a:solidFill>
                  <a:srgbClr val="C00000"/>
                </a:solidFill>
              </a:rPr>
              <a:t>nhạy</a:t>
            </a:r>
            <a:r>
              <a:rPr lang="en-US" sz="8400" b="1" dirty="0" smtClean="0">
                <a:solidFill>
                  <a:srgbClr val="C00000"/>
                </a:solidFill>
              </a:rPr>
              <a:t> 79%  </a:t>
            </a:r>
            <a:r>
              <a:rPr lang="en-US" sz="8400" b="1" dirty="0" err="1" smtClean="0">
                <a:solidFill>
                  <a:srgbClr val="C00000"/>
                </a:solidFill>
              </a:rPr>
              <a:t>giá</a:t>
            </a:r>
            <a:r>
              <a:rPr lang="en-US" sz="8400" b="1" dirty="0" smtClean="0">
                <a:solidFill>
                  <a:srgbClr val="C00000"/>
                </a:solidFill>
              </a:rPr>
              <a:t> </a:t>
            </a:r>
            <a:r>
              <a:rPr lang="en-US" sz="8400" b="1" dirty="0" err="1" smtClean="0">
                <a:solidFill>
                  <a:srgbClr val="C00000"/>
                </a:solidFill>
              </a:rPr>
              <a:t>trị</a:t>
            </a:r>
            <a:r>
              <a:rPr lang="en-US" sz="8400" b="1" dirty="0" smtClean="0">
                <a:solidFill>
                  <a:srgbClr val="C00000"/>
                </a:solidFill>
              </a:rPr>
              <a:t> </a:t>
            </a:r>
            <a:r>
              <a:rPr lang="en-US" sz="8400" b="1" dirty="0" err="1" smtClean="0">
                <a:solidFill>
                  <a:srgbClr val="C00000"/>
                </a:solidFill>
              </a:rPr>
              <a:t>dự</a:t>
            </a:r>
            <a:r>
              <a:rPr lang="en-US" sz="8400" b="1" dirty="0" smtClean="0">
                <a:solidFill>
                  <a:srgbClr val="C00000"/>
                </a:solidFill>
              </a:rPr>
              <a:t> </a:t>
            </a:r>
            <a:r>
              <a:rPr lang="en-US" sz="8400" b="1" dirty="0" err="1" smtClean="0">
                <a:solidFill>
                  <a:srgbClr val="C00000"/>
                </a:solidFill>
              </a:rPr>
              <a:t>đoán</a:t>
            </a:r>
            <a:r>
              <a:rPr lang="en-US" sz="8400" b="1" dirty="0" smtClean="0">
                <a:solidFill>
                  <a:srgbClr val="C00000"/>
                </a:solidFill>
              </a:rPr>
              <a:t> </a:t>
            </a:r>
            <a:r>
              <a:rPr lang="en-US" sz="8400" b="1" dirty="0" err="1" smtClean="0">
                <a:solidFill>
                  <a:srgbClr val="C00000"/>
                </a:solidFill>
              </a:rPr>
              <a:t>dương</a:t>
            </a:r>
            <a:r>
              <a:rPr lang="en-US" sz="8400" b="1" dirty="0" smtClean="0">
                <a:solidFill>
                  <a:srgbClr val="C00000"/>
                </a:solidFill>
              </a:rPr>
              <a:t> 92%</a:t>
            </a:r>
            <a:r>
              <a:rPr lang="en-US" sz="8400" dirty="0" smtClean="0"/>
              <a:t> (*) </a:t>
            </a:r>
          </a:p>
          <a:p>
            <a:pPr fontAlgn="base">
              <a:buNone/>
            </a:pPr>
            <a:endParaRPr lang="en-US" sz="5600" dirty="0" smtClean="0"/>
          </a:p>
          <a:p>
            <a:pPr algn="r" fontAlgn="base">
              <a:buNone/>
            </a:pPr>
            <a:r>
              <a:rPr lang="en-US" sz="4800" i="1" dirty="0" smtClean="0">
                <a:solidFill>
                  <a:srgbClr val="002060"/>
                </a:solidFill>
              </a:rPr>
              <a:t>(*) Comstock CH, Love JJ </a:t>
            </a:r>
            <a:r>
              <a:rPr lang="en-US" sz="4800" i="1" dirty="0" err="1" smtClean="0">
                <a:solidFill>
                  <a:srgbClr val="002060"/>
                </a:solidFill>
              </a:rPr>
              <a:t>Jr</a:t>
            </a:r>
            <a:r>
              <a:rPr lang="en-US" sz="4800" i="1" dirty="0" smtClean="0">
                <a:solidFill>
                  <a:srgbClr val="002060"/>
                </a:solidFill>
              </a:rPr>
              <a:t>, </a:t>
            </a:r>
            <a:r>
              <a:rPr lang="en-US" sz="4800" i="1" dirty="0" err="1" smtClean="0">
                <a:solidFill>
                  <a:srgbClr val="002060"/>
                </a:solidFill>
              </a:rPr>
              <a:t>Bronsteen</a:t>
            </a:r>
            <a:r>
              <a:rPr lang="en-US" sz="4800" i="1" dirty="0" smtClean="0">
                <a:solidFill>
                  <a:srgbClr val="002060"/>
                </a:solidFill>
              </a:rPr>
              <a:t> RA, Lee W, </a:t>
            </a:r>
            <a:r>
              <a:rPr lang="en-US" sz="4800" i="1" dirty="0" err="1" smtClean="0">
                <a:solidFill>
                  <a:srgbClr val="002060"/>
                </a:solidFill>
              </a:rPr>
              <a:t>Vettraino</a:t>
            </a:r>
            <a:r>
              <a:rPr lang="en-US" sz="4800" i="1" dirty="0" smtClean="0">
                <a:solidFill>
                  <a:srgbClr val="002060"/>
                </a:solidFill>
              </a:rPr>
              <a:t> IM, Huang RR, et al. </a:t>
            </a:r>
            <a:r>
              <a:rPr lang="en-US" sz="4800" i="1" dirty="0" err="1" smtClean="0">
                <a:solidFill>
                  <a:srgbClr val="002060"/>
                </a:solidFill>
              </a:rPr>
              <a:t>Sonographic</a:t>
            </a:r>
            <a:r>
              <a:rPr lang="en-US" sz="4800" i="1" dirty="0" smtClean="0">
                <a:solidFill>
                  <a:srgbClr val="002060"/>
                </a:solidFill>
              </a:rPr>
              <a:t> detection of placenta </a:t>
            </a:r>
            <a:r>
              <a:rPr lang="en-US" sz="4800" i="1" dirty="0" err="1" smtClean="0">
                <a:solidFill>
                  <a:srgbClr val="002060"/>
                </a:solidFill>
              </a:rPr>
              <a:t>accreta</a:t>
            </a:r>
            <a:r>
              <a:rPr lang="en-US" sz="4800" i="1" dirty="0" smtClean="0">
                <a:solidFill>
                  <a:srgbClr val="002060"/>
                </a:solidFill>
              </a:rPr>
              <a:t> in the second and third trimesters of pregnancy. Am J </a:t>
            </a:r>
            <a:r>
              <a:rPr lang="en-US" sz="4800" i="1" dirty="0" err="1" smtClean="0">
                <a:solidFill>
                  <a:srgbClr val="002060"/>
                </a:solidFill>
              </a:rPr>
              <a:t>Obstet</a:t>
            </a:r>
            <a:r>
              <a:rPr lang="en-US" sz="4800" i="1" dirty="0" smtClean="0">
                <a:solidFill>
                  <a:srgbClr val="002060"/>
                </a:solidFill>
              </a:rPr>
              <a:t> </a:t>
            </a:r>
            <a:r>
              <a:rPr lang="en-US" sz="4800" i="1" dirty="0" err="1" smtClean="0">
                <a:solidFill>
                  <a:srgbClr val="002060"/>
                </a:solidFill>
              </a:rPr>
              <a:t>Gynecol</a:t>
            </a:r>
            <a:r>
              <a:rPr lang="en-US" sz="4800" i="1" dirty="0" smtClean="0">
                <a:solidFill>
                  <a:srgbClr val="002060"/>
                </a:solidFill>
              </a:rPr>
              <a:t> 2004;190:1135–40. </a:t>
            </a:r>
            <a:endParaRPr lang="en-US" sz="17600" i="1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023A-BCF6-4A25-B500-73D40D344AF3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en-US" sz="4700" b="1" dirty="0" err="1" smtClean="0">
                <a:solidFill>
                  <a:srgbClr val="0070C0"/>
                </a:solidFill>
              </a:rPr>
              <a:t>Siêu</a:t>
            </a:r>
            <a:r>
              <a:rPr lang="en-US" sz="4700" b="1" dirty="0" smtClean="0">
                <a:solidFill>
                  <a:srgbClr val="0070C0"/>
                </a:solidFill>
              </a:rPr>
              <a:t> </a:t>
            </a:r>
            <a:r>
              <a:rPr lang="en-US" sz="4700" b="1" dirty="0" err="1" smtClean="0">
                <a:solidFill>
                  <a:srgbClr val="0070C0"/>
                </a:solidFill>
              </a:rPr>
              <a:t>âm</a:t>
            </a:r>
            <a:endParaRPr lang="en-US" sz="4700" dirty="0" smtClean="0"/>
          </a:p>
          <a:p>
            <a:pPr lvl="1">
              <a:buNone/>
            </a:pP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SA </a:t>
            </a:r>
            <a:r>
              <a:rPr lang="en-US" dirty="0" err="1" smtClean="0"/>
              <a:t>trắng</a:t>
            </a:r>
            <a:r>
              <a:rPr lang="en-US" dirty="0" smtClean="0"/>
              <a:t> </a:t>
            </a:r>
            <a:r>
              <a:rPr lang="en-US" dirty="0" err="1" smtClean="0"/>
              <a:t>đen</a:t>
            </a:r>
            <a:r>
              <a:rPr lang="en-US" dirty="0" smtClean="0"/>
              <a:t> (grayscale):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nhạy</a:t>
            </a:r>
            <a:r>
              <a:rPr lang="en-US" dirty="0" smtClean="0"/>
              <a:t> 77–87%,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96–98%, PPV 65–93%, </a:t>
            </a:r>
            <a:r>
              <a:rPr lang="en-US" dirty="0" err="1" smtClean="0"/>
              <a:t>và</a:t>
            </a:r>
            <a:r>
              <a:rPr lang="en-US" dirty="0" smtClean="0"/>
              <a:t> NPV 98%, </a:t>
            </a:r>
            <a:r>
              <a:rPr lang="en-US" b="1" i="1" dirty="0" smtClean="0">
                <a:solidFill>
                  <a:srgbClr val="002060"/>
                </a:solidFill>
              </a:rPr>
              <a:t>SA </a:t>
            </a:r>
            <a:r>
              <a:rPr lang="en-US" b="1" i="1" dirty="0" err="1" smtClean="0">
                <a:solidFill>
                  <a:srgbClr val="002060"/>
                </a:solidFill>
              </a:rPr>
              <a:t>màu</a:t>
            </a:r>
            <a:r>
              <a:rPr lang="en-US" b="1" i="1" dirty="0" smtClean="0">
                <a:solidFill>
                  <a:srgbClr val="002060"/>
                </a:solidFill>
              </a:rPr>
              <a:t>, 3D </a:t>
            </a:r>
            <a:r>
              <a:rPr lang="en-US" b="1" i="1" dirty="0" err="1" smtClean="0">
                <a:solidFill>
                  <a:srgbClr val="002060"/>
                </a:solidFill>
              </a:rPr>
              <a:t>không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cải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thiện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độ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nhạy</a:t>
            </a:r>
            <a:r>
              <a:rPr lang="en-US" dirty="0" smtClean="0"/>
              <a:t> (*).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siêu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>
                <a:solidFill>
                  <a:srgbClr val="0070C0"/>
                </a:solidFill>
              </a:rPr>
              <a:t>Accreta</a:t>
            </a:r>
            <a:r>
              <a:rPr lang="en-US" dirty="0" smtClean="0"/>
              <a:t>: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echo </a:t>
            </a:r>
            <a:r>
              <a:rPr lang="en-US" dirty="0" err="1" smtClean="0"/>
              <a:t>kém</a:t>
            </a:r>
            <a:r>
              <a:rPr lang="en-US" dirty="0" smtClean="0"/>
              <a:t> </a:t>
            </a:r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0070C0"/>
                </a:solidFill>
              </a:rPr>
              <a:t>Increta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 lvl="1"/>
            <a:r>
              <a:rPr lang="en-US" b="1" dirty="0" err="1" smtClean="0">
                <a:solidFill>
                  <a:srgbClr val="0070C0"/>
                </a:solidFill>
              </a:rPr>
              <a:t>Percreta</a:t>
            </a:r>
            <a:r>
              <a:rPr lang="en-US" dirty="0" smtClean="0"/>
              <a:t>: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bàng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  <a:p>
            <a:pPr lvl="0" algn="r" fontAlgn="base">
              <a:buNone/>
            </a:pPr>
            <a:r>
              <a:rPr lang="en-US" sz="1700" i="1" dirty="0" smtClean="0">
                <a:solidFill>
                  <a:srgbClr val="002060"/>
                </a:solidFill>
              </a:rPr>
              <a:t>(*) </a:t>
            </a:r>
            <a:r>
              <a:rPr lang="en-US" sz="1700" i="1" dirty="0" err="1" smtClean="0">
                <a:solidFill>
                  <a:srgbClr val="002060"/>
                </a:solidFill>
              </a:rPr>
              <a:t>Warshak</a:t>
            </a:r>
            <a:r>
              <a:rPr lang="en-US" sz="1700" i="1" dirty="0" smtClean="0">
                <a:solidFill>
                  <a:srgbClr val="002060"/>
                </a:solidFill>
              </a:rPr>
              <a:t> CR, </a:t>
            </a:r>
            <a:r>
              <a:rPr lang="en-US" sz="1700" i="1" dirty="0" err="1" smtClean="0">
                <a:solidFill>
                  <a:srgbClr val="002060"/>
                </a:solidFill>
              </a:rPr>
              <a:t>Eskander</a:t>
            </a:r>
            <a:r>
              <a:rPr lang="en-US" sz="1700" i="1" dirty="0" smtClean="0">
                <a:solidFill>
                  <a:srgbClr val="002060"/>
                </a:solidFill>
              </a:rPr>
              <a:t> R et al. Accuracy of </a:t>
            </a:r>
            <a:r>
              <a:rPr lang="en-US" sz="1700" i="1" dirty="0" err="1" smtClean="0">
                <a:solidFill>
                  <a:srgbClr val="002060"/>
                </a:solidFill>
              </a:rPr>
              <a:t>ultrasonography</a:t>
            </a:r>
            <a:r>
              <a:rPr lang="en-US" sz="1700" i="1" dirty="0" smtClean="0">
                <a:solidFill>
                  <a:srgbClr val="002060"/>
                </a:solidFill>
              </a:rPr>
              <a:t> and magnetic resonance imaging in the diagnosis of placenta </a:t>
            </a:r>
            <a:r>
              <a:rPr lang="en-US" sz="1700" i="1" dirty="0" err="1" smtClean="0">
                <a:solidFill>
                  <a:srgbClr val="002060"/>
                </a:solidFill>
              </a:rPr>
              <a:t>accreta</a:t>
            </a:r>
            <a:r>
              <a:rPr lang="en-US" sz="1700" i="1" dirty="0" smtClean="0">
                <a:solidFill>
                  <a:srgbClr val="002060"/>
                </a:solidFill>
              </a:rPr>
              <a:t>. </a:t>
            </a:r>
            <a:r>
              <a:rPr lang="en-US" sz="1700" i="1" dirty="0" err="1" smtClean="0">
                <a:solidFill>
                  <a:srgbClr val="002060"/>
                </a:solidFill>
              </a:rPr>
              <a:t>Obstet</a:t>
            </a:r>
            <a:r>
              <a:rPr lang="en-US" sz="1700" i="1" dirty="0" smtClean="0">
                <a:solidFill>
                  <a:srgbClr val="002060"/>
                </a:solidFill>
              </a:rPr>
              <a:t> </a:t>
            </a:r>
            <a:r>
              <a:rPr lang="en-US" sz="1700" i="1" dirty="0" err="1" smtClean="0">
                <a:solidFill>
                  <a:srgbClr val="002060"/>
                </a:solidFill>
              </a:rPr>
              <a:t>Gynecol</a:t>
            </a:r>
            <a:r>
              <a:rPr lang="en-US" sz="1700" i="1" dirty="0" smtClean="0">
                <a:solidFill>
                  <a:srgbClr val="002060"/>
                </a:solidFill>
              </a:rPr>
              <a:t> 2006;108:573–81. </a:t>
            </a:r>
          </a:p>
          <a:p>
            <a:pPr lvl="0" algn="r" fontAlgn="base">
              <a:buNone/>
            </a:pPr>
            <a:r>
              <a:rPr lang="en-US" sz="1700" i="1" dirty="0" smtClean="0">
                <a:solidFill>
                  <a:srgbClr val="002060"/>
                </a:solidFill>
              </a:rPr>
              <a:t>Comstock CH, Love JJ </a:t>
            </a:r>
            <a:r>
              <a:rPr lang="en-US" sz="1700" i="1" dirty="0" err="1" smtClean="0">
                <a:solidFill>
                  <a:srgbClr val="002060"/>
                </a:solidFill>
              </a:rPr>
              <a:t>Jr</a:t>
            </a:r>
            <a:r>
              <a:rPr lang="en-US" sz="1700" i="1" dirty="0" smtClean="0">
                <a:solidFill>
                  <a:srgbClr val="002060"/>
                </a:solidFill>
              </a:rPr>
              <a:t>,  et al. </a:t>
            </a:r>
            <a:r>
              <a:rPr lang="en-US" sz="1700" i="1" dirty="0" err="1" smtClean="0">
                <a:solidFill>
                  <a:srgbClr val="002060"/>
                </a:solidFill>
              </a:rPr>
              <a:t>Sonographic</a:t>
            </a:r>
            <a:r>
              <a:rPr lang="en-US" sz="1700" i="1" dirty="0" smtClean="0">
                <a:solidFill>
                  <a:srgbClr val="002060"/>
                </a:solidFill>
              </a:rPr>
              <a:t> detection of placenta </a:t>
            </a:r>
            <a:r>
              <a:rPr lang="en-US" sz="1700" i="1" dirty="0" err="1" smtClean="0">
                <a:solidFill>
                  <a:srgbClr val="002060"/>
                </a:solidFill>
              </a:rPr>
              <a:t>accreta</a:t>
            </a:r>
            <a:r>
              <a:rPr lang="en-US" sz="1700" i="1" dirty="0" smtClean="0">
                <a:solidFill>
                  <a:srgbClr val="002060"/>
                </a:solidFill>
              </a:rPr>
              <a:t> in the second and third trimesters of pregnancy. Am J </a:t>
            </a:r>
            <a:r>
              <a:rPr lang="en-US" sz="1700" i="1" dirty="0" err="1" smtClean="0">
                <a:solidFill>
                  <a:srgbClr val="002060"/>
                </a:solidFill>
              </a:rPr>
              <a:t>Obstet</a:t>
            </a:r>
            <a:r>
              <a:rPr lang="en-US" sz="1700" i="1" dirty="0" smtClean="0">
                <a:solidFill>
                  <a:srgbClr val="002060"/>
                </a:solidFill>
              </a:rPr>
              <a:t> </a:t>
            </a:r>
            <a:r>
              <a:rPr lang="en-US" sz="1700" i="1" dirty="0" err="1" smtClean="0">
                <a:solidFill>
                  <a:srgbClr val="002060"/>
                </a:solidFill>
              </a:rPr>
              <a:t>Gynecol</a:t>
            </a:r>
            <a:r>
              <a:rPr lang="en-US" sz="1700" i="1" dirty="0" smtClean="0">
                <a:solidFill>
                  <a:srgbClr val="002060"/>
                </a:solidFill>
              </a:rPr>
              <a:t> 2004;190:1135–40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A297-3B4D-4F7A-8B95-92201B7DE167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9" y="1676400"/>
            <a:ext cx="60669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69932" y="6148605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mỏng</a:t>
            </a:r>
            <a:endParaRPr lang="en-US" dirty="0" smtClean="0"/>
          </a:p>
          <a:p>
            <a:pPr lvl="1" algn="ctr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A2DD-C2D8-4F5B-928F-1BD8C2112E80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1728788"/>
            <a:ext cx="6005632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69932" y="6148605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,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(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dội</a:t>
            </a:r>
            <a:r>
              <a:rPr lang="en-US" dirty="0" smtClean="0"/>
              <a:t>),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6430-B8A4-4446-A3A5-BF68638E6E4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9932" y="6148605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khoang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,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,</a:t>
            </a:r>
          </a:p>
          <a:p>
            <a:pPr lvl="1" algn="ctr"/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815" t="17778" r="12593" b="12099"/>
          <a:stretch>
            <a:fillRect/>
          </a:stretch>
        </p:blipFill>
        <p:spPr bwMode="auto">
          <a:xfrm>
            <a:off x="2438400" y="1479680"/>
            <a:ext cx="6477000" cy="469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8EB7-1450-43DA-ADB3-32D0D478157D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4" y="1738313"/>
            <a:ext cx="6028251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6211669"/>
            <a:ext cx="5943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mạc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</a:p>
          <a:p>
            <a:pPr lvl="1" algn="ctr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19E1-992B-4118-89C8-BDFAFE55DA11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9452" name="Picture 12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705" y="1828800"/>
            <a:ext cx="5568695" cy="441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52600" y="62116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Accreta</a:t>
            </a:r>
            <a:r>
              <a:rPr lang="en-US" dirty="0" smtClean="0"/>
              <a:t>: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echo </a:t>
            </a:r>
            <a:r>
              <a:rPr lang="en-US" dirty="0" err="1" smtClean="0"/>
              <a:t>kém</a:t>
            </a:r>
            <a:r>
              <a:rPr lang="en-US" dirty="0" smtClean="0"/>
              <a:t> </a:t>
            </a:r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.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3D2E-5840-4BA9-A04D-FC406C28C0F5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9442" name="Picture 2" descr="Kết quả hình ảnh cho placenta accreta 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2217" y="2362200"/>
            <a:ext cx="3876261" cy="2971800"/>
          </a:xfrm>
          <a:prstGeom prst="rect">
            <a:avLst/>
          </a:prstGeom>
          <a:noFill/>
        </p:spPr>
      </p:pic>
      <p:pic>
        <p:nvPicPr>
          <p:cNvPr id="189446" name="Picture 6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218" y="2362200"/>
            <a:ext cx="3886200" cy="29637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52600" y="5715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Increta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C10-9BE6-4631-8F5E-574C8FE8671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CHẨN ĐOÁN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Thường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dựa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siêu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âm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Thỉnh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thoảng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cần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hỗ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MRI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B7E-15F4-462A-86CA-622599A9E977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5715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Increta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 t="14498" r="4962" b="8566"/>
          <a:stretch>
            <a:fillRect/>
          </a:stretch>
        </p:blipFill>
        <p:spPr bwMode="auto">
          <a:xfrm>
            <a:off x="2590800" y="457200"/>
            <a:ext cx="4800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8844-F3FD-4C9B-BA39-1DC1701567C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5715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Increta</a:t>
            </a:r>
            <a:r>
              <a:rPr lang="en-US" dirty="0" smtClean="0"/>
              <a:t>: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30606" t="29605" b="34363"/>
          <a:stretch>
            <a:fillRect/>
          </a:stretch>
        </p:blipFill>
        <p:spPr bwMode="auto">
          <a:xfrm>
            <a:off x="2667000" y="1524000"/>
            <a:ext cx="59435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A08B-5C57-4344-8774-F32F7876CA9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62116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Percreta</a:t>
            </a:r>
            <a:r>
              <a:rPr lang="en-US" dirty="0" smtClean="0"/>
              <a:t>: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bàng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77910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1C5B-D345-40DD-9277-ECB48335ECB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9448" name="Picture 8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343400" cy="3253359"/>
          </a:xfrm>
          <a:prstGeom prst="rect">
            <a:avLst/>
          </a:prstGeom>
          <a:noFill/>
        </p:spPr>
      </p:pic>
      <p:pic>
        <p:nvPicPr>
          <p:cNvPr id="189454" name="Picture 14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 l="2554"/>
          <a:stretch>
            <a:fillRect/>
          </a:stretch>
        </p:blipFill>
        <p:spPr bwMode="auto">
          <a:xfrm>
            <a:off x="4388068" y="2209800"/>
            <a:ext cx="4711698" cy="3276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52600" y="62116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err="1" smtClean="0"/>
              <a:t>Percreta</a:t>
            </a:r>
            <a:r>
              <a:rPr lang="en-US" dirty="0" smtClean="0"/>
              <a:t>: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bàng</a:t>
            </a:r>
            <a:r>
              <a:rPr lang="en-US" dirty="0" smtClean="0"/>
              <a:t>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xâm</a:t>
            </a:r>
            <a:r>
              <a:rPr lang="en-US" dirty="0" smtClean="0"/>
              <a:t> </a:t>
            </a:r>
            <a:r>
              <a:rPr lang="en-US" dirty="0" err="1" smtClean="0"/>
              <a:t>lấn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chồi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119F-FA18-41F7-A7A2-8E37FF9AA7C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1600" dirty="0"/>
          </a:p>
        </p:txBody>
      </p:sp>
      <p:sp>
        <p:nvSpPr>
          <p:cNvPr id="152578" name="AutoShape 2" descr="Kết quả hình ảnh cho placenta accreta ultras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2362200"/>
            <a:ext cx="228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Percreta</a:t>
            </a:r>
            <a:r>
              <a:rPr lang="en-US" sz="2800" dirty="0" smtClean="0"/>
              <a:t>: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bàng</a:t>
            </a:r>
            <a:r>
              <a:rPr lang="en-US" sz="2800" dirty="0" smtClean="0"/>
              <a:t> </a:t>
            </a:r>
            <a:r>
              <a:rPr lang="en-US" sz="2800" dirty="0" err="1" smtClean="0"/>
              <a:t>quang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xâm</a:t>
            </a:r>
            <a:r>
              <a:rPr lang="en-US" sz="2800" dirty="0" smtClean="0"/>
              <a:t> </a:t>
            </a:r>
            <a:r>
              <a:rPr lang="en-US" sz="2800" dirty="0" err="1" smtClean="0"/>
              <a:t>lấn</a:t>
            </a:r>
            <a:r>
              <a:rPr lang="en-US" sz="2800" dirty="0" smtClean="0"/>
              <a:t> </a:t>
            </a:r>
            <a:r>
              <a:rPr lang="en-US" sz="2800" dirty="0" err="1" smtClean="0"/>
              <a:t>bởi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chồi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 </a:t>
            </a:r>
            <a:r>
              <a:rPr lang="en-US" sz="2800" dirty="0" err="1" smtClean="0"/>
              <a:t>tân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endParaRPr lang="en-US" sz="2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3657600" cy="52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08690-E6B1-4B01-BC41-9298D24E8832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001" t="12962" r="25833" b="39631"/>
          <a:stretch/>
        </p:blipFill>
        <p:spPr>
          <a:xfrm>
            <a:off x="381000" y="1600200"/>
            <a:ext cx="8429625" cy="457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Chẩn đoán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2DD2-E671-425F-A9A7-4E8BDBF4DA9C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4699401" cy="47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619702" y="5791200"/>
            <a:ext cx="3552498" cy="37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Nhau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bám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bình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thường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3AA-5FAD-4D81-8A56-75CA62D6B5E1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6257438"/>
            <a:ext cx="3552498" cy="37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bám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endParaRPr lang="en-US" dirty="0" smtClean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9372"/>
            <a:ext cx="4172345" cy="449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322-5A1E-46FD-81CE-5D2403D89763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71262"/>
            <a:ext cx="5373209" cy="422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76902" y="6257438"/>
            <a:ext cx="3552498" cy="37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Nhau</a:t>
            </a:r>
            <a:r>
              <a:rPr lang="en-US" dirty="0" smtClean="0"/>
              <a:t>  </a:t>
            </a:r>
            <a:r>
              <a:rPr lang="en-US" dirty="0" err="1" smtClean="0"/>
              <a:t>cài</a:t>
            </a:r>
            <a:r>
              <a:rPr lang="en-US" dirty="0" smtClean="0"/>
              <a:t> </a:t>
            </a:r>
            <a:r>
              <a:rPr lang="en-US" dirty="0" err="1" smtClean="0"/>
              <a:t>Accreta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0610-B5E8-4816-A15D-72FEE013E36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6302" y="6257438"/>
            <a:ext cx="545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Nhau</a:t>
            </a:r>
            <a:r>
              <a:rPr lang="en-US" dirty="0" smtClean="0"/>
              <a:t>  </a:t>
            </a:r>
            <a:r>
              <a:rPr lang="en-US" dirty="0" err="1" smtClean="0"/>
              <a:t>cài</a:t>
            </a:r>
            <a:r>
              <a:rPr lang="en-US" dirty="0" smtClean="0"/>
              <a:t> </a:t>
            </a:r>
            <a:r>
              <a:rPr lang="en-US" dirty="0" err="1" smtClean="0"/>
              <a:t>Accreta</a:t>
            </a:r>
            <a:r>
              <a:rPr lang="en-US" dirty="0" smtClean="0"/>
              <a:t>: </a:t>
            </a:r>
            <a:r>
              <a:rPr lang="en-US" dirty="0" err="1" smtClean="0"/>
              <a:t>dải</a:t>
            </a:r>
            <a:r>
              <a:rPr lang="en-US" dirty="0" smtClean="0"/>
              <a:t> band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 smtClean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567363" cy="442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81E9-6DE0-44AA-8D62-B0F2CB63693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rgbClr val="0070C0"/>
                </a:solidFill>
              </a:rPr>
              <a:t>Siêu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âm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fontAlgn="base">
              <a:buNone/>
            </a:pPr>
            <a:r>
              <a:rPr lang="en-US" sz="2400" dirty="0" smtClean="0"/>
              <a:t>SA </a:t>
            </a:r>
            <a:r>
              <a:rPr lang="en-US" sz="2400" dirty="0" err="1" smtClean="0"/>
              <a:t>ngã</a:t>
            </a:r>
            <a:r>
              <a:rPr lang="en-US" sz="2400" dirty="0" smtClean="0"/>
              <a:t>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 smtClean="0"/>
              <a:t>đạo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ngã</a:t>
            </a:r>
            <a:r>
              <a:rPr lang="en-US" sz="2400" dirty="0" smtClean="0"/>
              <a:t> </a:t>
            </a: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kỹ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 </a:t>
            </a:r>
            <a:r>
              <a:rPr lang="en-US" sz="2400" dirty="0" err="1" smtClean="0"/>
              <a:t>chẩn</a:t>
            </a:r>
            <a:r>
              <a:rPr lang="en-US" sz="2400" dirty="0" smtClean="0"/>
              <a:t> </a:t>
            </a:r>
            <a:r>
              <a:rPr lang="en-US" sz="2400" dirty="0" err="1" smtClean="0"/>
              <a:t>đoán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 </a:t>
            </a:r>
            <a:r>
              <a:rPr lang="en-US" sz="2400" b="1" dirty="0" err="1" smtClean="0">
                <a:solidFill>
                  <a:srgbClr val="FF0000"/>
                </a:solidFill>
              </a:rPr>
              <a:t>toàn</a:t>
            </a:r>
            <a:r>
              <a:rPr lang="en-US" sz="2400" b="1" dirty="0" smtClean="0">
                <a:solidFill>
                  <a:srgbClr val="FF0000"/>
                </a:solidFill>
              </a:rPr>
              <a:t> (!)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NTĐ </a:t>
            </a:r>
            <a:r>
              <a:rPr lang="en-US" sz="2400" dirty="0" err="1" smtClean="0"/>
              <a:t>giúp</a:t>
            </a:r>
            <a:r>
              <a:rPr lang="en-US" sz="2400" dirty="0" smtClean="0"/>
              <a:t> </a:t>
            </a:r>
            <a:r>
              <a:rPr lang="en-US" sz="2400" dirty="0" err="1" smtClean="0"/>
              <a:t>khảo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toàn</a:t>
            </a:r>
            <a:r>
              <a:rPr lang="en-US" sz="2400" dirty="0" smtClean="0"/>
              <a:t> </a:t>
            </a:r>
            <a:r>
              <a:rPr lang="en-US" sz="2400" dirty="0" err="1" smtClean="0"/>
              <a:t>diện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TC.</a:t>
            </a:r>
          </a:p>
          <a:p>
            <a:pPr fontAlgn="base">
              <a:buNone/>
            </a:pPr>
            <a:endParaRPr lang="en-US" sz="2400" dirty="0" smtClean="0"/>
          </a:p>
          <a:p>
            <a:pPr fontAlgn="base">
              <a:buNone/>
            </a:pP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bám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đường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ranh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echo </a:t>
            </a:r>
            <a:r>
              <a:rPr lang="en-US" sz="2400" dirty="0" err="1" smtClean="0"/>
              <a:t>kém</a:t>
            </a:r>
            <a:r>
              <a:rPr lang="en-US" sz="2400" dirty="0" smtClean="0"/>
              <a:t> (</a:t>
            </a:r>
            <a:r>
              <a:rPr lang="en-US" sz="2400" dirty="0" err="1" smtClean="0"/>
              <a:t>hypoechoic</a:t>
            </a:r>
            <a:r>
              <a:rPr lang="en-US" sz="2400" dirty="0" smtClean="0"/>
              <a:t> boundary)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bánh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BQ.</a:t>
            </a:r>
          </a:p>
          <a:p>
            <a:pPr fontAlgn="base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104F-C54E-4054-86A0-8D02DB1F0474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6257438"/>
            <a:ext cx="545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Increta</a:t>
            </a:r>
            <a:r>
              <a:rPr lang="en-US" dirty="0" smtClean="0"/>
              <a:t>: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mỏng</a:t>
            </a:r>
            <a:r>
              <a:rPr lang="en-US" dirty="0" smtClean="0"/>
              <a:t> </a:t>
            </a:r>
            <a:r>
              <a:rPr lang="en-US" dirty="0" err="1" smtClean="0"/>
              <a:t>bt</a:t>
            </a:r>
            <a:r>
              <a:rPr lang="en-US" dirty="0" smtClean="0"/>
              <a:t> (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), </a:t>
            </a:r>
          </a:p>
          <a:p>
            <a:pPr algn="ctr"/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bt</a:t>
            </a:r>
            <a:r>
              <a:rPr lang="en-US" dirty="0" smtClean="0"/>
              <a:t> (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).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4038"/>
            <a:ext cx="5111614" cy="449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AD60-BD46-4043-B284-0A262300D94E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09803"/>
            <a:ext cx="5340246" cy="4462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86302" y="6172200"/>
            <a:ext cx="6371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Percreta</a:t>
            </a:r>
            <a:r>
              <a:rPr lang="en-US" dirty="0" smtClean="0"/>
              <a:t>: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TC </a:t>
            </a:r>
            <a:r>
              <a:rPr lang="en-US" dirty="0" err="1" smtClean="0"/>
              <a:t>mỏng</a:t>
            </a:r>
            <a:r>
              <a:rPr lang="en-US" dirty="0" smtClean="0"/>
              <a:t> </a:t>
            </a:r>
            <a:r>
              <a:rPr lang="en-US" dirty="0" err="1" smtClean="0"/>
              <a:t>bt</a:t>
            </a:r>
            <a:r>
              <a:rPr lang="en-US" dirty="0" smtClean="0"/>
              <a:t> (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), </a:t>
            </a:r>
            <a:r>
              <a:rPr lang="en-US" dirty="0" err="1" smtClean="0"/>
              <a:t>mất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bt</a:t>
            </a:r>
            <a:r>
              <a:rPr lang="en-US" dirty="0" smtClean="0"/>
              <a:t> (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), ĐT sigma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(</a:t>
            </a:r>
            <a:r>
              <a:rPr lang="en-US" dirty="0" err="1" smtClean="0"/>
              <a:t>mũi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DF7E-419E-40E3-9DC1-8A0822671C5A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Báo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r>
              <a:rPr lang="en-US" sz="2800" dirty="0" smtClean="0"/>
              <a:t> 1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sp>
        <p:nvSpPr>
          <p:cNvPr id="190466" name="AutoShape 2" descr="https://apis.mail.yahoo.com/ws/v3/mailboxes/@.id==VjN-oHCEX7yFKInH7xZMPBfN_kA2jqIWS0v8TKMXzTrZ50QpERDao4OHraJV17dhmDKuUWhjIv2uHVC2R0Wv8Q9VgQ/messages/@.id==APXi06hGQSPgWwZrrwcIyLqtdO8/content/parts/@.id==7/thumbnail?appId=YMailNorrin&amp;downloadWhenThumbnailFails=true&amp;pid=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468" name="AutoShape 4" descr="https://apis.mail.yahoo.com/ws/v3/mailboxes/@.id==VjN-oHCEX7yFKInH7xZMPBfN_kA2jqIWS0v8TKMXzTrZ50QpERDao4OHraJV17dhmDKuUWhjIv2uHVC2R0Wv8Q9VgQ/messages/@.id==APXi06hGQSPgWwZrrwcIyLqtdO8/content/parts/@.id==7/thumbnail?appId=YMailNorrin&amp;downloadWhenThumbnailFails=true&amp;pid=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66472"/>
            <a:ext cx="4906552" cy="55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414010" y="202742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47" y="-2572"/>
            <a:ext cx="5109723" cy="69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/>
          <a:srcRect t="24308" b="37087"/>
          <a:stretch>
            <a:fillRect/>
          </a:stretch>
        </p:blipFill>
        <p:spPr bwMode="auto">
          <a:xfrm>
            <a:off x="646522" y="1600200"/>
            <a:ext cx="84974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791" y="-46220"/>
            <a:ext cx="5662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 t="21785" b="39326"/>
          <a:stretch>
            <a:fillRect/>
          </a:stretch>
        </p:blipFill>
        <p:spPr bwMode="auto">
          <a:xfrm>
            <a:off x="76200" y="1507760"/>
            <a:ext cx="90601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 t="60000" b="2222"/>
          <a:stretch>
            <a:fillRect/>
          </a:stretch>
        </p:blipFill>
        <p:spPr bwMode="auto">
          <a:xfrm>
            <a:off x="76200" y="1600200"/>
            <a:ext cx="899349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715000" cy="65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 t="19790" b="40630"/>
          <a:stretch>
            <a:fillRect/>
          </a:stretch>
        </p:blipFill>
        <p:spPr bwMode="auto">
          <a:xfrm>
            <a:off x="76200" y="1638808"/>
            <a:ext cx="8991600" cy="407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4478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05" t="3912" r="9881" b="55012"/>
          <a:stretch>
            <a:fillRect/>
          </a:stretch>
        </p:blipFill>
        <p:spPr bwMode="auto">
          <a:xfrm>
            <a:off x="762000" y="1981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404-B158-46F8-85DE-A7E83F500AEC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 t="58205"/>
          <a:stretch>
            <a:fillRect/>
          </a:stretch>
        </p:blipFill>
        <p:spPr bwMode="auto">
          <a:xfrm>
            <a:off x="124232" y="1752600"/>
            <a:ext cx="8898598" cy="425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915526" cy="68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 t="21079" b="38983"/>
          <a:stretch>
            <a:fillRect/>
          </a:stretch>
        </p:blipFill>
        <p:spPr bwMode="auto">
          <a:xfrm>
            <a:off x="228600" y="1752600"/>
            <a:ext cx="870896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17728-2CE0-4596-B28C-E8EC3BFD1FDB}" type="datetime1">
              <a:rPr lang="en-US" smtClean="0"/>
              <a:pPr/>
              <a:t>6/10/2018</a:t>
            </a:fld>
            <a:endParaRPr lang="en-US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 t="59908"/>
          <a:stretch>
            <a:fillRect/>
          </a:stretch>
        </p:blipFill>
        <p:spPr bwMode="auto">
          <a:xfrm>
            <a:off x="228600" y="1676400"/>
            <a:ext cx="86754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</a:rPr>
              <a:t>MRI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5638800"/>
            <a:ext cx="7162800" cy="769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MRI may be helpful for depth and location of invasion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D'Antonio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Ultrasound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Obstet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Gynecol. 2014 Feb 10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27527" t="16555" r="33069" b="32222"/>
          <a:stretch/>
        </p:blipFill>
        <p:spPr>
          <a:xfrm>
            <a:off x="1981200" y="1292817"/>
            <a:ext cx="5943600" cy="434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233A-6E56-4548-8F78-95FA351E81C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981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Xác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định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nhóm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cơ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để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siêu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âm</a:t>
            </a:r>
            <a:r>
              <a:rPr lang="en-US" b="1" dirty="0" smtClean="0">
                <a:solidFill>
                  <a:srgbClr val="0070C0"/>
                </a:solidFill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</a:rPr>
              <a:t>trúng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đích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r>
              <a:rPr lang="en-US" sz="2200" b="1" i="1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2800" y="4953000"/>
            <a:ext cx="5181600" cy="6858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b="1" i="1" dirty="0" smtClean="0"/>
              <a:t> Identify women at high risk for </a:t>
            </a:r>
            <a:r>
              <a:rPr lang="en-US" sz="2000" b="1" i="1" dirty="0" err="1" smtClean="0"/>
              <a:t>accreta</a:t>
            </a:r>
            <a:r>
              <a:rPr lang="en-US" sz="2000" b="1" i="1" dirty="0" smtClean="0"/>
              <a:t> in need </a:t>
            </a:r>
            <a:br>
              <a:rPr lang="en-US" sz="2000" b="1" i="1" dirty="0" smtClean="0"/>
            </a:br>
            <a:r>
              <a:rPr lang="en-US" sz="2000" b="1" i="1" dirty="0" smtClean="0"/>
              <a:t>of a targeted ultrasound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3DB3-CC85-43FC-B920-EB0047BB71D0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239000" cy="45259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Tổn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TC/</a:t>
            </a:r>
            <a:r>
              <a:rPr lang="en-US" sz="2400" dirty="0" err="1" smtClean="0"/>
              <a:t>sẹo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Phẫu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thuật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lần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: MLT,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bóc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NXTC, D&amp;C,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đốt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điện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err="1" smtClean="0"/>
              <a:t>Tắc</a:t>
            </a:r>
            <a:r>
              <a:rPr lang="en-US" sz="2400" dirty="0" smtClean="0"/>
              <a:t> </a:t>
            </a:r>
            <a:r>
              <a:rPr lang="en-US" sz="2400" dirty="0" err="1" smtClean="0"/>
              <a:t>mạch</a:t>
            </a:r>
            <a:r>
              <a:rPr lang="en-US" sz="2400" dirty="0" smtClean="0"/>
              <a:t> ĐMTC, </a:t>
            </a:r>
            <a:r>
              <a:rPr lang="en-US" sz="2400" dirty="0" err="1" smtClean="0"/>
              <a:t>Xạ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Hội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chứng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Asherman’s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tiền</a:t>
            </a:r>
            <a:r>
              <a:rPr lang="en-US" sz="2400" dirty="0" smtClean="0"/>
              <a:t> </a:t>
            </a:r>
            <a:r>
              <a:rPr lang="en-US" sz="2400" dirty="0" err="1" smtClean="0"/>
              <a:t>đạo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xơ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dưới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niêm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mạc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endParaRPr lang="en-US" sz="2400" dirty="0" smtClean="0"/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tuổi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en-US" sz="2400" dirty="0" smtClean="0"/>
              <a:t>IVF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Các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yếu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tố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nguy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cơ</a:t>
            </a:r>
            <a:r>
              <a:rPr lang="en-US" b="1" dirty="0" smtClean="0">
                <a:solidFill>
                  <a:srgbClr val="0070C0"/>
                </a:solidFill>
              </a:rPr>
              <a:t> NCRL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1DE-A359-4FD6-9AF3-9AB2958D916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Tiền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sử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bệnh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là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dấu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hiệu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tốt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nhất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(patient history is the best clue)</a:t>
            </a:r>
            <a:endParaRPr lang="en-US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400" dirty="0" err="1" smtClean="0"/>
              <a:t>Sẹo</a:t>
            </a:r>
            <a:r>
              <a:rPr lang="en-US" sz="2400" dirty="0" smtClean="0"/>
              <a:t> </a:t>
            </a:r>
            <a:r>
              <a:rPr lang="en-US" sz="2400" dirty="0" err="1" smtClean="0"/>
              <a:t>mổ</a:t>
            </a:r>
            <a:r>
              <a:rPr lang="en-US" sz="2400" dirty="0" smtClean="0"/>
              <a:t> </a:t>
            </a:r>
            <a:r>
              <a:rPr lang="en-US" sz="2400" dirty="0" err="1" smtClean="0"/>
              <a:t>cũ</a:t>
            </a:r>
            <a:r>
              <a:rPr lang="en-US" sz="2400" dirty="0" smtClean="0"/>
              <a:t> 1 </a:t>
            </a:r>
            <a:r>
              <a:rPr lang="en-US" sz="2400" dirty="0" err="1" smtClean="0"/>
              <a:t>lần</a:t>
            </a:r>
            <a:r>
              <a:rPr lang="en-US" sz="2400" dirty="0" smtClean="0"/>
              <a:t>: 0.3% </a:t>
            </a:r>
          </a:p>
          <a:p>
            <a:pPr lvl="2">
              <a:buSzPct val="80000"/>
              <a:buFont typeface="Wingdings" pitchFamily="2" charset="2"/>
              <a:buChar char="§"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Kèm</a:t>
            </a:r>
            <a:r>
              <a:rPr lang="en-US" sz="2800" b="1" i="1" dirty="0" smtClean="0">
                <a:solidFill>
                  <a:schemeClr val="accent2"/>
                </a:solidFill>
              </a:rPr>
              <a:t> NTĐ: 11%-25%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Sẹo</a:t>
            </a:r>
            <a:r>
              <a:rPr lang="en-US" sz="2400" dirty="0" smtClean="0"/>
              <a:t> </a:t>
            </a:r>
            <a:r>
              <a:rPr lang="en-US" sz="2400" dirty="0" err="1" smtClean="0"/>
              <a:t>mổ</a:t>
            </a:r>
            <a:r>
              <a:rPr lang="en-US" sz="2400" dirty="0" smtClean="0"/>
              <a:t> </a:t>
            </a:r>
            <a:r>
              <a:rPr lang="en-US" sz="2400" dirty="0" err="1" smtClean="0"/>
              <a:t>cũ</a:t>
            </a:r>
            <a:r>
              <a:rPr lang="en-US" sz="2400" dirty="0" smtClean="0"/>
              <a:t> 2 </a:t>
            </a:r>
            <a:r>
              <a:rPr lang="en-US" sz="2400" dirty="0" err="1" smtClean="0"/>
              <a:t>lần</a:t>
            </a:r>
            <a:r>
              <a:rPr lang="en-US" sz="2400" dirty="0" smtClean="0"/>
              <a:t>, 0.6% </a:t>
            </a:r>
          </a:p>
          <a:p>
            <a:pPr lvl="2">
              <a:buSzPct val="80000"/>
              <a:buFont typeface="Wingdings" pitchFamily="2" charset="2"/>
              <a:buChar char="§"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Kèm</a:t>
            </a:r>
            <a:r>
              <a:rPr lang="en-US" sz="2800" b="1" i="1" dirty="0" smtClean="0">
                <a:solidFill>
                  <a:schemeClr val="accent2"/>
                </a:solidFill>
              </a:rPr>
              <a:t> NTĐ: 40%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Sẹo</a:t>
            </a:r>
            <a:r>
              <a:rPr lang="en-US" sz="2400" dirty="0" smtClean="0"/>
              <a:t> </a:t>
            </a:r>
            <a:r>
              <a:rPr lang="en-US" sz="2400" dirty="0" err="1" smtClean="0"/>
              <a:t>mổ</a:t>
            </a:r>
            <a:r>
              <a:rPr lang="en-US" sz="2400" dirty="0" smtClean="0"/>
              <a:t> </a:t>
            </a:r>
            <a:r>
              <a:rPr lang="en-US" sz="2400" dirty="0" err="1" smtClean="0"/>
              <a:t>cũ</a:t>
            </a:r>
            <a:r>
              <a:rPr lang="en-US" sz="2400" dirty="0" smtClean="0"/>
              <a:t> 3 </a:t>
            </a:r>
            <a:r>
              <a:rPr lang="en-US" sz="2400" dirty="0" err="1" smtClean="0"/>
              <a:t>lần</a:t>
            </a:r>
            <a:r>
              <a:rPr lang="en-US" sz="2400" dirty="0" smtClean="0"/>
              <a:t>: 2.4% </a:t>
            </a:r>
          </a:p>
          <a:p>
            <a:pPr marL="1200150" lvl="3" indent="-342900">
              <a:buSzPct val="80000"/>
              <a:buFont typeface="Wingdings" pitchFamily="2" charset="2"/>
              <a:buChar char="§"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Kèm</a:t>
            </a:r>
            <a:r>
              <a:rPr lang="en-US" sz="2800" b="1" i="1" dirty="0" smtClean="0">
                <a:solidFill>
                  <a:schemeClr val="accent2"/>
                </a:solidFill>
              </a:rPr>
              <a:t> NTĐ: 61%</a:t>
            </a:r>
          </a:p>
          <a:p>
            <a:pPr>
              <a:buSzPct val="80000"/>
              <a:buNone/>
            </a:pPr>
            <a:endParaRPr lang="en-US" sz="2400" dirty="0"/>
          </a:p>
          <a:p>
            <a:pPr>
              <a:buSzPct val="80000"/>
              <a:buNone/>
            </a:pP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NCRL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tăng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cùng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lần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MLT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kèm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nhau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tiền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</a:rPr>
              <a:t>đạo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Mổ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lấy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thai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và</a:t>
            </a:r>
            <a:r>
              <a:rPr lang="en-US" b="1" dirty="0" smtClean="0">
                <a:solidFill>
                  <a:srgbClr val="0070C0"/>
                </a:solidFill>
              </a:rPr>
              <a:t> NCRL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83A1-6693-4A47-B0F2-99E875F7A4DD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Chân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thành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cám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ơn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D51D-45E5-42CB-8D11-83D0C2DC4EFF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4478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05" t="3912" r="9881" b="55012"/>
          <a:stretch>
            <a:fillRect/>
          </a:stretch>
        </p:blipFill>
        <p:spPr bwMode="auto">
          <a:xfrm>
            <a:off x="762000" y="1981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2" t="72005" r="1976" b="21380"/>
          <a:stretch>
            <a:fillRect/>
          </a:stretch>
        </p:blipFill>
        <p:spPr bwMode="auto">
          <a:xfrm>
            <a:off x="609600" y="4343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9600" y="4509655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8290" y="4800600"/>
            <a:ext cx="647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95400" y="446809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3BCF-B86E-4972-9628-829D745B5472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4478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05" t="3912" r="9881" b="55012"/>
          <a:stretch>
            <a:fillRect/>
          </a:stretch>
        </p:blipFill>
        <p:spPr bwMode="auto">
          <a:xfrm>
            <a:off x="762000" y="1981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2" t="75680" r="1976" b="14030"/>
          <a:stretch>
            <a:fillRect/>
          </a:stretch>
        </p:blipFill>
        <p:spPr bwMode="auto">
          <a:xfrm>
            <a:off x="609600" y="4724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91835" y="4814454"/>
            <a:ext cx="1717965" cy="21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0690" y="5486400"/>
            <a:ext cx="647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15860" y="4786745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5105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24268" y="5111260"/>
            <a:ext cx="2271932" cy="270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9F18-3E55-4A55-8E81-173A59ED6523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4478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05" t="3912" r="9881" b="55012"/>
          <a:stretch>
            <a:fillRect/>
          </a:stretch>
        </p:blipFill>
        <p:spPr bwMode="auto">
          <a:xfrm>
            <a:off x="762000" y="1981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2" t="82295" r="1976" b="11090"/>
          <a:stretch>
            <a:fillRect/>
          </a:stretch>
        </p:blipFill>
        <p:spPr bwMode="auto">
          <a:xfrm>
            <a:off x="457200" y="3581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26470" y="3650675"/>
            <a:ext cx="1717965" cy="21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11290" y="4017820"/>
            <a:ext cx="1717965" cy="21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12845" y="3643745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276" y="3934264"/>
            <a:ext cx="112658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53000" y="3962400"/>
            <a:ext cx="2271932" cy="270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DB90-5B2C-4FB7-8FE1-4A4F1A939DDB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4478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05" t="3912" r="9881" b="55012"/>
          <a:stretch>
            <a:fillRect/>
          </a:stretch>
        </p:blipFill>
        <p:spPr bwMode="auto">
          <a:xfrm>
            <a:off x="762000" y="19812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2" t="85970" r="1976" b="800"/>
          <a:stretch>
            <a:fillRect/>
          </a:stretch>
        </p:blipFill>
        <p:spPr bwMode="auto">
          <a:xfrm>
            <a:off x="457200" y="2743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" y="2750125"/>
            <a:ext cx="6719455" cy="28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68840" y="277091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3096064"/>
            <a:ext cx="2271932" cy="270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3414932"/>
            <a:ext cx="1295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4F67-CA18-462C-83A8-DAC83C79A098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Chẩn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đoán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err="1" smtClean="0">
                <a:solidFill>
                  <a:srgbClr val="0070C0"/>
                </a:solidFill>
              </a:rPr>
              <a:t>Siêu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âm</a:t>
            </a:r>
            <a:endParaRPr lang="en-US" sz="4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69105"/>
            <a:ext cx="8382000" cy="56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2438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Thai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bám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SMC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2991-B32C-4A1A-85F5-228D5E51846E}" type="datetime1">
              <a:rPr lang="en-US" smtClean="0"/>
              <a:pPr/>
              <a:t>6/10/2018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21020</TotalTime>
  <Words>1028</Words>
  <Application>Microsoft Office PowerPoint</Application>
  <PresentationFormat>On-screen Show (4:3)</PresentationFormat>
  <Paragraphs>227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NHAU CÀI RĂNG LƯỢC 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Chẩn đoán</vt:lpstr>
      <vt:lpstr>PowerPoint Presentation</vt:lpstr>
      <vt:lpstr>Chẩn đoán</vt:lpstr>
      <vt:lpstr>Chẩn đoán</vt:lpstr>
      <vt:lpstr>Chẩn đoán</vt:lpstr>
      <vt:lpstr>Chẩn đoán</vt:lpstr>
      <vt:lpstr>Chẩn đoán</vt:lpstr>
      <vt:lpstr>Chẩn đoán</vt:lpstr>
      <vt:lpstr>Báo cáo 1 trường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Chẩn đoán</vt:lpstr>
      <vt:lpstr>Xác định nhóm nguy cơ cao  để siêu âm “trúng đích” </vt:lpstr>
      <vt:lpstr>Các yếu tố nguy cơ NCRL</vt:lpstr>
      <vt:lpstr>Mổ lấy thai và NCRL</vt:lpstr>
      <vt:lpstr>Chân thành cám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NHAU CÀI RĂNG LƯỢC Placenta Accreta</dc:title>
  <dc:creator>Administrator</dc:creator>
  <cp:lastModifiedBy>Windows User</cp:lastModifiedBy>
  <cp:revision>1449</cp:revision>
  <dcterms:created xsi:type="dcterms:W3CDTF">2017-08-31T06:05:31Z</dcterms:created>
  <dcterms:modified xsi:type="dcterms:W3CDTF">2018-06-10T00:50:07Z</dcterms:modified>
</cp:coreProperties>
</file>